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8" r:id="rId6"/>
    <p:sldId id="259" r:id="rId7"/>
    <p:sldId id="260" r:id="rId8"/>
    <p:sldId id="261" r:id="rId9"/>
    <p:sldId id="264" r:id="rId10"/>
    <p:sldId id="262" r:id="rId11"/>
    <p:sldId id="263" r:id="rId12"/>
    <p:sldId id="265" r:id="rId13"/>
    <p:sldId id="266" r:id="rId14"/>
    <p:sldId id="267" r:id="rId15"/>
    <p:sldId id="268" r:id="rId16"/>
    <p:sldId id="269" r:id="rId17"/>
    <p:sldId id="270" r:id="rId18"/>
    <p:sldId id="271" r:id="rId19"/>
    <p:sldId id="273" r:id="rId20"/>
    <p:sldId id="272" r:id="rId2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Feller"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70652" autoAdjust="0"/>
  </p:normalViewPr>
  <p:slideViewPr>
    <p:cSldViewPr snapToGrid="0">
      <p:cViewPr varScale="1">
        <p:scale>
          <a:sx n="51" d="100"/>
          <a:sy n="51" d="100"/>
        </p:scale>
        <p:origin x="137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A60D537-6813-46C9-A988-0932B317EB83}" type="datetimeFigureOut">
              <a:rPr lang="de-DE"/>
              <a:pPr>
                <a:defRPr/>
              </a:pPr>
              <a:t>16.12.2021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930851-8839-4AC2-8FFD-E4E4D802599D}" type="slidenum">
              <a:rPr lang="de-DE"/>
              <a:pPr>
                <a:defRPr/>
              </a:pPr>
              <a:t>‹Nr.›</a:t>
            </a:fld>
            <a:endParaRPr lang="de-D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olienbildplatzhalter 1"/>
          <p:cNvSpPr>
            <a:spLocks noGrp="1" noRot="1" noChangeAspect="1"/>
          </p:cNvSpPr>
          <p:nvPr>
            <p:ph type="sldImg"/>
          </p:nvPr>
        </p:nvSpPr>
        <p:spPr bwMode="auto">
          <a:noFill/>
          <a:ln>
            <a:solidFill>
              <a:srgbClr val="000000"/>
            </a:solidFill>
            <a:miter lim="800000"/>
            <a:headEnd/>
            <a:tailEnd/>
          </a:ln>
        </p:spPr>
      </p:sp>
      <p:sp>
        <p:nvSpPr>
          <p:cNvPr id="1843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a:p>
        </p:txBody>
      </p:sp>
      <p:sp>
        <p:nvSpPr>
          <p:cNvPr id="1843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BE4646-6FF3-4557-9088-B1D2C8C43265}" type="slidenum">
              <a:rPr lang="de-DE">
                <a:cs typeface="Arial" charset="0"/>
              </a:rPr>
              <a:pPr fontAlgn="base">
                <a:spcBef>
                  <a:spcPct val="0"/>
                </a:spcBef>
                <a:spcAft>
                  <a:spcPct val="0"/>
                </a:spcAft>
              </a:pPr>
              <a:t>2</a:t>
            </a:fld>
            <a:endParaRPr lang="de-DE">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bwMode="auto">
          <a:noFill/>
          <a:ln>
            <a:solidFill>
              <a:srgbClr val="000000"/>
            </a:solidFill>
            <a:miter lim="800000"/>
            <a:headEnd/>
            <a:tailEnd/>
          </a:ln>
        </p:spPr>
      </p:sp>
      <p:sp>
        <p:nvSpPr>
          <p:cNvPr id="3891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Baum-Raupe-Spiel (darf gerne der Kl.-L. erzählen, wenn es schon gemacht wurde)</a:t>
            </a:r>
            <a:br>
              <a:rPr lang="de-DE"/>
            </a:br>
            <a:r>
              <a:rPr lang="de-DE"/>
              <a:t>Klasse wird geteilt: eine Gruppe sind die Raupen und dürfen der anderen Gruppe (Bäume, stehen mit geschlossenen Augen still</a:t>
            </a:r>
            <a:br>
              <a:rPr lang="de-DE"/>
            </a:br>
            <a:r>
              <a:rPr lang="de-DE"/>
              <a:t>im Raum verteilt) heimlich Wäscheklammern anheften. </a:t>
            </a:r>
            <a:r>
              <a:rPr lang="de-DE">
                <a:sym typeface="Symbol" pitchFamily="18" charset="2"/>
              </a:rPr>
              <a:t> eigene vs. Fremdwahrnehmung, Grenzen spüren</a:t>
            </a:r>
            <a:br>
              <a:rPr lang="de-DE">
                <a:sym typeface="Symbol" pitchFamily="18" charset="2"/>
              </a:rPr>
            </a:br>
            <a:endParaRPr lang="de-DE">
              <a:sym typeface="Symbol" pitchFamily="18" charset="2"/>
            </a:endParaRPr>
          </a:p>
          <a:p>
            <a:pPr>
              <a:spcBef>
                <a:spcPct val="0"/>
              </a:spcBef>
            </a:pPr>
            <a:r>
              <a:rPr lang="de-DE">
                <a:sym typeface="Symbol" pitchFamily="18" charset="2"/>
              </a:rPr>
              <a:t>Streitgespräch: Affe und Adler streiten sich über Andersartigkeit (einer kann nicht fliegen, der andere nicht rennen/klettern)</a:t>
            </a:r>
            <a:br>
              <a:rPr lang="de-DE">
                <a:sym typeface="Symbol" pitchFamily="18" charset="2"/>
              </a:rPr>
            </a:br>
            <a:r>
              <a:rPr lang="de-DE">
                <a:sym typeface="Symbol" pitchFamily="18" charset="2"/>
              </a:rPr>
              <a:t>SuS erkennen, dass man für Anderssein nicht ausgegrenzt werden darf</a:t>
            </a:r>
            <a:endParaRPr lang="de-DE"/>
          </a:p>
        </p:txBody>
      </p:sp>
      <p:sp>
        <p:nvSpPr>
          <p:cNvPr id="389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EF56A-CBEB-4D80-96DF-CF25EAAB3867}" type="slidenum">
              <a:rPr lang="de-DE">
                <a:cs typeface="Arial" charset="0"/>
              </a:rPr>
              <a:pPr fontAlgn="base">
                <a:spcBef>
                  <a:spcPct val="0"/>
                </a:spcBef>
                <a:spcAft>
                  <a:spcPct val="0"/>
                </a:spcAft>
              </a:pPr>
              <a:t>13</a:t>
            </a:fld>
            <a:endParaRPr lang="de-DE">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dirty="0"/>
              <a:t>Geschichte von den Blinden und dem Elenfanten erzählen:</a:t>
            </a:r>
            <a:br>
              <a:rPr lang="de-DE" dirty="0"/>
            </a:br>
            <a:r>
              <a:rPr lang="de-DE" dirty="0"/>
              <a:t>Alle sollen für den König herausfinden, was ein Elefant ist. Jeder tastet an einem Teil (Bein, Schwanz, Rüssel, Ohr) und beschreibt dann nur dieses (ein Elefant ist wie ein Baumstamm, ein Elefant ist wie ein Pinsel…) und streiten sich.</a:t>
            </a:r>
            <a:br>
              <a:rPr lang="de-DE" dirty="0"/>
            </a:br>
            <a:r>
              <a:rPr lang="de-DE" dirty="0"/>
              <a:t>(Der König erkennt, dass man alles zu einem Bild zusammenfügen muss.)</a:t>
            </a:r>
            <a:br>
              <a:rPr lang="de-DE" dirty="0"/>
            </a:br>
            <a:r>
              <a:rPr lang="de-DE" dirty="0"/>
              <a:t>So können auch unterschiedliche Sichtweisen im Kontext Schule Konflikte auslösen.</a:t>
            </a:r>
          </a:p>
          <a:p>
            <a:pPr>
              <a:spcBef>
                <a:spcPct val="0"/>
              </a:spcBef>
            </a:pPr>
            <a:endParaRPr lang="de-DE" dirty="0"/>
          </a:p>
          <a:p>
            <a:pPr>
              <a:spcBef>
                <a:spcPct val="0"/>
              </a:spcBef>
            </a:pPr>
            <a:r>
              <a:rPr lang="de-DE" dirty="0"/>
              <a:t>Umsetzung </a:t>
            </a:r>
          </a:p>
          <a:p>
            <a:pPr>
              <a:spcBef>
                <a:spcPct val="0"/>
              </a:spcBef>
            </a:pPr>
            <a:r>
              <a:rPr lang="de-DE" dirty="0"/>
              <a:t>1. GA</a:t>
            </a:r>
            <a:br>
              <a:rPr lang="de-DE" dirty="0"/>
            </a:br>
            <a:r>
              <a:rPr lang="de-DE" dirty="0"/>
              <a:t>Klasse wird in vier Gruppen eingeteilt. Jede Gruppe bekommt Karten mit Aussagen. Die Gruppe soll die Karten sortieren nach „Das ist wichtig für die Gemeinschaft“ und „Das ist nicht wichtig für die Gemeinschaft.</a:t>
            </a:r>
          </a:p>
          <a:p>
            <a:pPr>
              <a:spcBef>
                <a:spcPct val="0"/>
              </a:spcBef>
            </a:pPr>
            <a:r>
              <a:rPr lang="de-DE" dirty="0"/>
              <a:t>Ergänzend können noch weitere Aussagen gesammelt werden, die die Gruppe für wichtig erachtet.</a:t>
            </a:r>
          </a:p>
          <a:p>
            <a:pPr>
              <a:spcBef>
                <a:spcPct val="0"/>
              </a:spcBef>
            </a:pPr>
            <a:r>
              <a:rPr lang="de-DE" dirty="0"/>
              <a:t>Im Plenum stellen die Kleingruppen ihre Ergebnisse vor. Anschließend können die Aussagen auf ein Plakat übertragen werden, das in der Klasse bleibt.</a:t>
            </a:r>
          </a:p>
          <a:p>
            <a:pPr>
              <a:spcBef>
                <a:spcPct val="0"/>
              </a:spcBef>
            </a:pPr>
            <a:r>
              <a:rPr lang="de-DE" dirty="0"/>
              <a:t>2. Ringübung: Ring an Bändern auf Flasche positionieren (wenn möglich Material dazu zeigen)</a:t>
            </a:r>
            <a:br>
              <a:rPr lang="de-DE" dirty="0"/>
            </a:br>
            <a:endParaRPr lang="de-DE" dirty="0"/>
          </a:p>
        </p:txBody>
      </p:sp>
      <p:sp>
        <p:nvSpPr>
          <p:cNvPr id="409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4AEDC0-DEBC-4902-A9B0-12BF9E9F4987}" type="slidenum">
              <a:rPr lang="de-DE">
                <a:cs typeface="Arial" charset="0"/>
              </a:rPr>
              <a:pPr fontAlgn="base">
                <a:spcBef>
                  <a:spcPct val="0"/>
                </a:spcBef>
                <a:spcAft>
                  <a:spcPct val="0"/>
                </a:spcAft>
              </a:pPr>
              <a:t>14</a:t>
            </a:fld>
            <a:endParaRPr lang="de-DE">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p:cNvSpPr>
          <p:nvPr>
            <p:ph type="sldImg"/>
          </p:nvPr>
        </p:nvSpPr>
        <p:spPr bwMode="auto">
          <a:noFill/>
          <a:ln>
            <a:solidFill>
              <a:srgbClr val="000000"/>
            </a:solidFill>
            <a:miter lim="800000"/>
            <a:headEnd/>
            <a:tailEnd/>
          </a:ln>
        </p:spPr>
      </p:sp>
      <p:sp>
        <p:nvSpPr>
          <p:cNvPr id="4301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L. erklärt anhand der Folie den Ablauf der Elefantenrunde.</a:t>
            </a:r>
          </a:p>
          <a:p>
            <a:pPr>
              <a:spcBef>
                <a:spcPct val="0"/>
              </a:spcBef>
            </a:pPr>
            <a:r>
              <a:rPr lang="de-DE"/>
              <a:t>Kann situativ nur für Beteiligte eingesetzt werden</a:t>
            </a:r>
            <a:br>
              <a:rPr lang="de-DE"/>
            </a:br>
            <a:r>
              <a:rPr lang="de-DE"/>
              <a:t>oder auch regelmäßig in Form eines Klassenrates.</a:t>
            </a:r>
            <a:br>
              <a:rPr lang="de-DE"/>
            </a:br>
            <a:r>
              <a:rPr lang="de-DE"/>
              <a:t>(gerne: Anmerkungen der Klassenlehrer zur geplanten Umsetzung)</a:t>
            </a:r>
          </a:p>
        </p:txBody>
      </p:sp>
      <p:sp>
        <p:nvSpPr>
          <p:cNvPr id="4301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EDD326-9BA0-40DF-8BBB-DDD24AF1040D}" type="slidenum">
              <a:rPr lang="de-DE">
                <a:cs typeface="Arial" charset="0"/>
              </a:rPr>
              <a:pPr fontAlgn="base">
                <a:spcBef>
                  <a:spcPct val="0"/>
                </a:spcBef>
                <a:spcAft>
                  <a:spcPct val="0"/>
                </a:spcAft>
              </a:pPr>
              <a:t>15</a:t>
            </a:fld>
            <a:endParaRPr lang="de-DE">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p:cNvSpPr>
          <p:nvPr>
            <p:ph type="sldImg"/>
          </p:nvPr>
        </p:nvSpPr>
        <p:spPr bwMode="auto">
          <a:noFill/>
          <a:ln>
            <a:solidFill>
              <a:srgbClr val="000000"/>
            </a:solidFill>
            <a:miter lim="800000"/>
            <a:headEnd/>
            <a:tailEnd/>
          </a:ln>
        </p:spPr>
      </p:sp>
      <p:sp>
        <p:nvSpPr>
          <p:cNvPr id="4096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dirty="0"/>
              <a:t>Geschichte von den Blinden und dem Elenfanten erzählen:</a:t>
            </a:r>
            <a:br>
              <a:rPr lang="de-DE" dirty="0"/>
            </a:br>
            <a:r>
              <a:rPr lang="de-DE" dirty="0"/>
              <a:t>Alle sollen für den König herausfinden, was ein Elefant ist. Jeder tastet an einem Teil (Bein, Schwanz, Rüssel, Ohr) und beschreibt dann nur dieses (ein Elefant ist wie ein Baumstamm, ein Elefant ist wie ein Pinsel…) und streiten sich.</a:t>
            </a:r>
            <a:br>
              <a:rPr lang="de-DE" dirty="0"/>
            </a:br>
            <a:r>
              <a:rPr lang="de-DE" dirty="0"/>
              <a:t>(Der König erkennt, dass man alles zu einem Bild zusammenfügen muss.)</a:t>
            </a:r>
            <a:br>
              <a:rPr lang="de-DE" dirty="0"/>
            </a:br>
            <a:r>
              <a:rPr lang="de-DE" dirty="0"/>
              <a:t>So können auch unterschiedliche Sichtweisen im Kontext Schule Konflikte auslösen.</a:t>
            </a:r>
          </a:p>
          <a:p>
            <a:pPr>
              <a:spcBef>
                <a:spcPct val="0"/>
              </a:spcBef>
            </a:pPr>
            <a:endParaRPr lang="de-DE" dirty="0"/>
          </a:p>
          <a:p>
            <a:pPr>
              <a:spcBef>
                <a:spcPct val="0"/>
              </a:spcBef>
            </a:pPr>
            <a:r>
              <a:rPr lang="de-DE" dirty="0"/>
              <a:t>Umsetzung </a:t>
            </a:r>
          </a:p>
          <a:p>
            <a:pPr>
              <a:spcBef>
                <a:spcPct val="0"/>
              </a:spcBef>
            </a:pPr>
            <a:r>
              <a:rPr lang="de-DE" dirty="0"/>
              <a:t>1. GA</a:t>
            </a:r>
            <a:br>
              <a:rPr lang="de-DE" dirty="0"/>
            </a:br>
            <a:r>
              <a:rPr lang="de-DE" dirty="0"/>
              <a:t>Klasse wird in vier Gruppen eingeteilt. Jede Gruppe bekommt Karten mit Aussagen. Die Gruppe soll die Karten sortieren nach „Das ist wichtig für die Gemeinschaft“ und „Das ist nicht wichtig für die Gemeinschaft.</a:t>
            </a:r>
          </a:p>
          <a:p>
            <a:pPr>
              <a:spcBef>
                <a:spcPct val="0"/>
              </a:spcBef>
            </a:pPr>
            <a:r>
              <a:rPr lang="de-DE" dirty="0"/>
              <a:t>Ergänzend können noch weitere Aussagen gesammelt werden, die die Gruppe für wichtig erachtet.</a:t>
            </a:r>
          </a:p>
          <a:p>
            <a:pPr>
              <a:spcBef>
                <a:spcPct val="0"/>
              </a:spcBef>
            </a:pPr>
            <a:r>
              <a:rPr lang="de-DE" dirty="0"/>
              <a:t>Im Plenum stellen die Kleingruppen ihre Ergebnisse vor. Anschließend können die Aussagen auf ein Plakat übertragen werden, das in der Klasse bleibt.</a:t>
            </a:r>
          </a:p>
          <a:p>
            <a:pPr>
              <a:spcBef>
                <a:spcPct val="0"/>
              </a:spcBef>
            </a:pPr>
            <a:r>
              <a:rPr lang="de-DE" dirty="0"/>
              <a:t>2. Ringübung: Ring an Bändern auf Flasche positionieren (wenn möglich Material dazu zeigen)</a:t>
            </a:r>
            <a:br>
              <a:rPr lang="de-DE" dirty="0"/>
            </a:br>
            <a:endParaRPr lang="de-DE" dirty="0"/>
          </a:p>
        </p:txBody>
      </p:sp>
      <p:sp>
        <p:nvSpPr>
          <p:cNvPr id="4096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4AEDC0-DEBC-4902-A9B0-12BF9E9F4987}" type="slidenum">
              <a:rPr lang="de-DE">
                <a:cs typeface="Arial" charset="0"/>
              </a:rPr>
              <a:pPr fontAlgn="base">
                <a:spcBef>
                  <a:spcPct val="0"/>
                </a:spcBef>
                <a:spcAft>
                  <a:spcPct val="0"/>
                </a:spcAft>
              </a:pPr>
              <a:t>16</a:t>
            </a:fld>
            <a:endParaRPr lang="de-DE">
              <a:cs typeface="Arial" charset="0"/>
            </a:endParaRPr>
          </a:p>
        </p:txBody>
      </p:sp>
    </p:spTree>
    <p:extLst>
      <p:ext uri="{BB962C8B-B14F-4D97-AF65-F5344CB8AC3E}">
        <p14:creationId xmlns:p14="http://schemas.microsoft.com/office/powerpoint/2010/main" val="80999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p:cNvSpPr>
          <p:nvPr>
            <p:ph type="sldImg"/>
          </p:nvPr>
        </p:nvSpPr>
        <p:spPr bwMode="auto">
          <a:noFill/>
          <a:ln>
            <a:solidFill>
              <a:srgbClr val="000000"/>
            </a:solidFill>
            <a:miter lim="800000"/>
            <a:headEnd/>
            <a:tailEnd/>
          </a:ln>
        </p:spPr>
      </p:sp>
      <p:sp>
        <p:nvSpPr>
          <p:cNvPr id="4505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dirty="0"/>
              <a:t>(Bilder der Präsentation entnommen aus www.schulbilder.org)</a:t>
            </a:r>
          </a:p>
        </p:txBody>
      </p:sp>
      <p:sp>
        <p:nvSpPr>
          <p:cNvPr id="4505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0C6D11-1124-4EAA-994D-438D7D4D8FFC}" type="slidenum">
              <a:rPr lang="de-DE">
                <a:cs typeface="Arial" charset="0"/>
              </a:rPr>
              <a:pPr fontAlgn="base">
                <a:spcBef>
                  <a:spcPct val="0"/>
                </a:spcBef>
                <a:spcAft>
                  <a:spcPct val="0"/>
                </a:spcAft>
              </a:pPr>
              <a:t>17</a:t>
            </a:fld>
            <a:endParaRPr lang="de-D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Folienbildplatzhalter 1"/>
          <p:cNvSpPr>
            <a:spLocks noGrp="1" noRot="1" noChangeAspect="1"/>
          </p:cNvSpPr>
          <p:nvPr>
            <p:ph type="sldImg"/>
          </p:nvPr>
        </p:nvSpPr>
        <p:spPr bwMode="auto">
          <a:noFill/>
          <a:ln>
            <a:solidFill>
              <a:srgbClr val="000000"/>
            </a:solidFill>
            <a:miter lim="800000"/>
            <a:headEnd/>
            <a:tailEnd/>
          </a:ln>
        </p:spPr>
      </p:sp>
      <p:sp>
        <p:nvSpPr>
          <p:cNvPr id="2048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Derzeit: Kiga Lerchenstraße und der angeschlossene Hort in Thon</a:t>
            </a:r>
          </a:p>
        </p:txBody>
      </p:sp>
      <p:sp>
        <p:nvSpPr>
          <p:cNvPr id="204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B3B9A4-8946-4C8D-8944-C95A3CD4DF86}" type="slidenum">
              <a:rPr lang="de-DE">
                <a:cs typeface="Arial" charset="0"/>
              </a:rPr>
              <a:pPr fontAlgn="base">
                <a:spcBef>
                  <a:spcPct val="0"/>
                </a:spcBef>
                <a:spcAft>
                  <a:spcPct val="0"/>
                </a:spcAft>
              </a:pPr>
              <a:t>3</a:t>
            </a:fld>
            <a:endParaRPr lang="de-D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lienbildplatzhalter 1"/>
          <p:cNvSpPr>
            <a:spLocks noGrp="1" noRot="1" noChangeAspect="1"/>
          </p:cNvSpPr>
          <p:nvPr>
            <p:ph type="sldImg"/>
          </p:nvPr>
        </p:nvSpPr>
        <p:spPr bwMode="auto">
          <a:noFill/>
          <a:ln>
            <a:solidFill>
              <a:srgbClr val="000000"/>
            </a:solidFill>
            <a:miter lim="800000"/>
            <a:headEnd/>
            <a:tailEnd/>
          </a:ln>
        </p:spPr>
      </p:sp>
      <p:sp>
        <p:nvSpPr>
          <p:cNvPr id="2355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Soz. Bedürfnisse sind Liebe, Anerkennung, Orientierung, Sicherheit, Autonomie und Transzendenz</a:t>
            </a:r>
          </a:p>
          <a:p>
            <a:pPr>
              <a:spcBef>
                <a:spcPct val="0"/>
              </a:spcBef>
            </a:pPr>
            <a:endParaRPr lang="de-DE"/>
          </a:p>
          <a:p>
            <a:pPr>
              <a:spcBef>
                <a:spcPct val="0"/>
              </a:spcBef>
            </a:pPr>
            <a:r>
              <a:rPr lang="de-DE"/>
              <a:t>Grundlegende Werte sind entnommen aus: bayer. Verfassung und Grundgesetzt</a:t>
            </a:r>
          </a:p>
        </p:txBody>
      </p:sp>
      <p:sp>
        <p:nvSpPr>
          <p:cNvPr id="2355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5CA5B-6328-44DA-B0E4-A1E4109773A1}" type="slidenum">
              <a:rPr lang="de-DE">
                <a:cs typeface="Arial" charset="0"/>
              </a:rPr>
              <a:pPr fontAlgn="base">
                <a:spcBef>
                  <a:spcPct val="0"/>
                </a:spcBef>
                <a:spcAft>
                  <a:spcPct val="0"/>
                </a:spcAft>
              </a:pPr>
              <a:t>5</a:t>
            </a:fld>
            <a:endParaRPr lang="de-D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p:cNvSpPr>
            <a:spLocks noGrp="1" noRot="1" noChangeAspect="1"/>
          </p:cNvSpPr>
          <p:nvPr>
            <p:ph type="sldImg"/>
          </p:nvPr>
        </p:nvSpPr>
        <p:spPr bwMode="auto">
          <a:noFill/>
          <a:ln>
            <a:solidFill>
              <a:srgbClr val="000000"/>
            </a:solidFill>
            <a:miter lim="800000"/>
            <a:headEnd/>
            <a:tailEnd/>
          </a:ln>
        </p:spPr>
      </p:sp>
      <p:sp>
        <p:nvSpPr>
          <p:cNvPr id="2560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Reflexion darüber, was L und SuS brauchen, um in Ruhe arbeiten zu können</a:t>
            </a:r>
          </a:p>
        </p:txBody>
      </p:sp>
      <p:sp>
        <p:nvSpPr>
          <p:cNvPr id="256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8F33CE-ABA2-465C-ACC3-CC6F8D4ED0CB}" type="slidenum">
              <a:rPr lang="de-DE">
                <a:cs typeface="Arial" charset="0"/>
              </a:rPr>
              <a:pPr fontAlgn="base">
                <a:spcBef>
                  <a:spcPct val="0"/>
                </a:spcBef>
                <a:spcAft>
                  <a:spcPct val="0"/>
                </a:spcAft>
              </a:pPr>
              <a:t>6</a:t>
            </a:fld>
            <a:endParaRPr lang="de-DE">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bwMode="auto">
          <a:noFill/>
          <a:ln>
            <a:solidFill>
              <a:srgbClr val="000000"/>
            </a:solidFill>
            <a:miter lim="800000"/>
            <a:headEnd/>
            <a:tailEnd/>
          </a:ln>
        </p:spPr>
      </p:sp>
      <p:sp>
        <p:nvSpPr>
          <p:cNvPr id="2765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sym typeface="Symbol" pitchFamily="18" charset="2"/>
              </a:rPr>
              <a:t> Natürliches Spannungsfeld (eigene und andere Bedürfnisse)  natürliche Konflikte</a:t>
            </a:r>
            <a:endParaRPr lang="de-DE"/>
          </a:p>
        </p:txBody>
      </p:sp>
      <p:sp>
        <p:nvSpPr>
          <p:cNvPr id="2765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689E5F-5807-4B9B-BE40-EF01F5C414EC}" type="slidenum">
              <a:rPr lang="de-DE">
                <a:cs typeface="Arial" charset="0"/>
              </a:rPr>
              <a:pPr fontAlgn="base">
                <a:spcBef>
                  <a:spcPct val="0"/>
                </a:spcBef>
                <a:spcAft>
                  <a:spcPct val="0"/>
                </a:spcAft>
              </a:pPr>
              <a:t>7</a:t>
            </a:fld>
            <a:endParaRPr lang="de-DE">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p:cNvSpPr>
            <a:spLocks noGrp="1" noRot="1" noChangeAspect="1"/>
          </p:cNvSpPr>
          <p:nvPr>
            <p:ph type="sldImg"/>
          </p:nvPr>
        </p:nvSpPr>
        <p:spPr bwMode="auto">
          <a:noFill/>
          <a:ln>
            <a:solidFill>
              <a:srgbClr val="000000"/>
            </a:solidFill>
            <a:miter lim="800000"/>
            <a:headEnd/>
            <a:tailEnd/>
          </a:ln>
        </p:spPr>
      </p:sp>
      <p:sp>
        <p:nvSpPr>
          <p:cNvPr id="2969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Begriff Resilienz: aus dem Engl. „Spannkraft, Elastizität“</a:t>
            </a:r>
            <a:br>
              <a:rPr lang="de-DE"/>
            </a:br>
            <a:r>
              <a:rPr lang="de-DE"/>
              <a:t>wie ein Immunsystem der Psyche und ein Schutzschirm für die Seele.</a:t>
            </a:r>
          </a:p>
          <a:p>
            <a:pPr>
              <a:spcBef>
                <a:spcPct val="0"/>
              </a:spcBef>
            </a:pPr>
            <a:endParaRPr lang="de-DE"/>
          </a:p>
          <a:p>
            <a:pPr>
              <a:spcBef>
                <a:spcPct val="0"/>
              </a:spcBef>
            </a:pPr>
            <a:r>
              <a:rPr lang="de-DE"/>
              <a:t>„Möglichkeit der Perspektivenübernahme“ meint das Hineinversetzen in andere Kinder und das Wahrnehmen ihrer Perspektiven. </a:t>
            </a:r>
            <a:br>
              <a:rPr lang="de-DE"/>
            </a:br>
            <a:r>
              <a:rPr lang="de-DE"/>
              <a:t>Selbstvertrauen heißt auch, dass das Ki. überzeugt ist, dass die eigenen Fähigkeiten wirkungsvoll sind.</a:t>
            </a:r>
          </a:p>
        </p:txBody>
      </p:sp>
      <p:sp>
        <p:nvSpPr>
          <p:cNvPr id="2969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73830A-46A0-4D0A-8BDE-EAB58187FF2F}" type="slidenum">
              <a:rPr lang="de-DE">
                <a:cs typeface="Arial" charset="0"/>
              </a:rPr>
              <a:pPr fontAlgn="base">
                <a:spcBef>
                  <a:spcPct val="0"/>
                </a:spcBef>
                <a:spcAft>
                  <a:spcPct val="0"/>
                </a:spcAft>
              </a:pPr>
              <a:t>8</a:t>
            </a:fld>
            <a:endParaRPr lang="de-DE">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bwMode="auto">
          <a:noFill/>
          <a:ln>
            <a:solidFill>
              <a:srgbClr val="000000"/>
            </a:solidFill>
            <a:miter lim="800000"/>
            <a:headEnd/>
            <a:tailEnd/>
          </a:ln>
        </p:spPr>
      </p:sp>
      <p:sp>
        <p:nvSpPr>
          <p:cNvPr id="327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Nun werden die drei Einheiten mit je einer Leitfigur erklärt.</a:t>
            </a:r>
            <a:br>
              <a:rPr lang="de-DE"/>
            </a:br>
            <a:r>
              <a:rPr lang="de-DE"/>
              <a:t>Dazwischen wird das Gelernt in Brückenmodulen vertieft (Freudenblume, Tränenmobile…)</a:t>
            </a:r>
          </a:p>
        </p:txBody>
      </p:sp>
      <p:sp>
        <p:nvSpPr>
          <p:cNvPr id="327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EB0DD-655F-47D4-B3E3-E6BDB83294F2}" type="slidenum">
              <a:rPr lang="de-DE">
                <a:cs typeface="Arial" charset="0"/>
              </a:rPr>
              <a:pPr fontAlgn="base">
                <a:spcBef>
                  <a:spcPct val="0"/>
                </a:spcBef>
                <a:spcAft>
                  <a:spcPct val="0"/>
                </a:spcAft>
              </a:pPr>
              <a:t>10</a:t>
            </a:fld>
            <a:endParaRPr lang="de-DE">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bwMode="auto">
          <a:noFill/>
          <a:ln>
            <a:solidFill>
              <a:srgbClr val="000000"/>
            </a:solidFill>
            <a:miter lim="800000"/>
            <a:headEnd/>
            <a:tailEnd/>
          </a:ln>
        </p:spPr>
      </p:sp>
      <p:sp>
        <p:nvSpPr>
          <p:cNvPr id="3" name="Notizenplatzhalter 2"/>
          <p:cNvSpPr>
            <a:spLocks noGrp="1"/>
          </p:cNvSpPr>
          <p:nvPr>
            <p:ph type="body" idx="1"/>
          </p:nvPr>
        </p:nvSpPr>
        <p:spPr/>
        <p:txBody>
          <a:bodyPr/>
          <a:lstStyle/>
          <a:p>
            <a:pPr marL="228600" indent="-228600" fontAlgn="auto">
              <a:spcBef>
                <a:spcPts val="0"/>
              </a:spcBef>
              <a:spcAft>
                <a:spcPts val="0"/>
              </a:spcAft>
              <a:buFontTx/>
              <a:buAutoNum type="arabicPeriod"/>
              <a:defRPr/>
            </a:pPr>
            <a:r>
              <a:rPr lang="de-DE" dirty="0"/>
              <a:t>Handpuppe zeigen</a:t>
            </a:r>
          </a:p>
          <a:p>
            <a:pPr marL="228600" indent="-228600" fontAlgn="auto">
              <a:spcBef>
                <a:spcPts val="0"/>
              </a:spcBef>
              <a:spcAft>
                <a:spcPts val="0"/>
              </a:spcAft>
              <a:buFontTx/>
              <a:buAutoNum type="arabicPeriod"/>
              <a:defRPr/>
            </a:pPr>
            <a:r>
              <a:rPr lang="de-DE" dirty="0"/>
              <a:t>Gefühle erklären:</a:t>
            </a:r>
          </a:p>
          <a:p>
            <a:pPr fontAlgn="auto">
              <a:spcBef>
                <a:spcPts val="0"/>
              </a:spcBef>
              <a:spcAft>
                <a:spcPts val="0"/>
              </a:spcAft>
              <a:defRPr/>
            </a:pPr>
            <a:r>
              <a:rPr lang="de-DE" dirty="0"/>
              <a:t>Freude ist jedem klar,</a:t>
            </a:r>
            <a:br>
              <a:rPr lang="de-DE" dirty="0"/>
            </a:br>
            <a:r>
              <a:rPr lang="de-DE" dirty="0"/>
              <a:t>zu Trauer gehört Trost, um diese zu bewältigen,</a:t>
            </a:r>
            <a:br>
              <a:rPr lang="de-DE" dirty="0"/>
            </a:br>
            <a:r>
              <a:rPr lang="de-DE" dirty="0"/>
              <a:t>Wut ist eine Schutzreaktion, für die es Kanalisationsmöglichkeiten braucht,</a:t>
            </a:r>
            <a:br>
              <a:rPr lang="de-DE" dirty="0"/>
            </a:br>
            <a:r>
              <a:rPr lang="de-DE" dirty="0"/>
              <a:t>Angst hat jeder Mensch, sie ist der Wächter unserer Bedürfnisse</a:t>
            </a:r>
            <a:br>
              <a:rPr lang="de-DE" dirty="0"/>
            </a:br>
            <a:r>
              <a:rPr lang="de-DE" dirty="0"/>
              <a:t>und muss zugelassen werden dürfen, sonst kann sie z.B. in Wut umschlagen. </a:t>
            </a:r>
            <a:br>
              <a:rPr lang="de-DE" dirty="0"/>
            </a:br>
            <a:r>
              <a:rPr lang="de-DE" dirty="0"/>
              <a:t>Erwachsene lassen Ängste nicht mehr so zu wie Kinder.</a:t>
            </a:r>
          </a:p>
        </p:txBody>
      </p:sp>
      <p:sp>
        <p:nvSpPr>
          <p:cNvPr id="348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61B9B0-C077-4926-AF25-03438CEA85BC}" type="slidenum">
              <a:rPr lang="de-DE">
                <a:cs typeface="Arial" charset="0"/>
              </a:rPr>
              <a:pPr fontAlgn="base">
                <a:spcBef>
                  <a:spcPct val="0"/>
                </a:spcBef>
                <a:spcAft>
                  <a:spcPct val="0"/>
                </a:spcAft>
              </a:pPr>
              <a:t>11</a:t>
            </a:fld>
            <a:endParaRPr lang="de-DE">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p:cNvSpPr>
          <p:nvPr>
            <p:ph type="sldImg"/>
          </p:nvPr>
        </p:nvSpPr>
        <p:spPr bwMode="auto">
          <a:noFill/>
          <a:ln>
            <a:solidFill>
              <a:srgbClr val="000000"/>
            </a:solidFill>
            <a:miter lim="800000"/>
            <a:headEnd/>
            <a:tailEnd/>
          </a:ln>
        </p:spPr>
      </p:sp>
      <p:sp>
        <p:nvSpPr>
          <p:cNvPr id="3686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a:t>Hier wäre es gut, wenn die Klassenlehrer*innen erzählen mögen, was bisher in der eigenen Klasse stattgefunden hat und das Gefühlsrad</a:t>
            </a:r>
            <a:br>
              <a:rPr lang="de-DE"/>
            </a:br>
            <a:r>
              <a:rPr lang="de-DE"/>
              <a:t>ihrer Klasse zeigen.</a:t>
            </a:r>
          </a:p>
          <a:p>
            <a:pPr>
              <a:spcBef>
                <a:spcPct val="0"/>
              </a:spcBef>
            </a:pPr>
            <a:endParaRPr lang="de-DE"/>
          </a:p>
          <a:p>
            <a:pPr>
              <a:spcBef>
                <a:spcPct val="0"/>
              </a:spcBef>
            </a:pPr>
            <a:r>
              <a:rPr lang="de-DE"/>
              <a:t>Morgens kann über die Position der Wäscheklammern gesprochen werden, muss aber nicht.</a:t>
            </a:r>
          </a:p>
        </p:txBody>
      </p:sp>
      <p:sp>
        <p:nvSpPr>
          <p:cNvPr id="368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1A89FC-C720-4D56-A692-2938A00B2851}" type="slidenum">
              <a:rPr lang="de-DE">
                <a:cs typeface="Arial" charset="0"/>
              </a:rPr>
              <a:pPr fontAlgn="base">
                <a:spcBef>
                  <a:spcPct val="0"/>
                </a:spcBef>
                <a:spcAft>
                  <a:spcPct val="0"/>
                </a:spcAft>
              </a:pPr>
              <a:t>12</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cxnSp>
        <p:nvCxnSpPr>
          <p:cNvPr id="4" name="Straight Connector 14"/>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5" name="Date Placeholder 3"/>
          <p:cNvSpPr>
            <a:spLocks noGrp="1"/>
          </p:cNvSpPr>
          <p:nvPr>
            <p:ph type="dt" sz="half" idx="10"/>
          </p:nvPr>
        </p:nvSpPr>
        <p:spPr/>
        <p:txBody>
          <a:bodyPr/>
          <a:lstStyle>
            <a:lvl1pPr>
              <a:defRPr/>
            </a:lvl1pPr>
          </a:lstStyle>
          <a:p>
            <a:pPr>
              <a:defRPr/>
            </a:pPr>
            <a:fld id="{57C8B70E-B613-4C08-A279-2A7370F6185D}" type="datetimeFigureOut">
              <a:rPr lang="en-US"/>
              <a:pPr>
                <a:defRPr/>
              </a:pPr>
              <a:t>12/16/2021</a:t>
            </a:fld>
            <a:endParaRPr lang="en-US"/>
          </a:p>
        </p:txBody>
      </p:sp>
      <p:sp>
        <p:nvSpPr>
          <p:cNvPr id="6" name="Footer Placeholder 4"/>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438275" y="798513"/>
            <a:ext cx="809625" cy="504825"/>
          </a:xfrm>
        </p:spPr>
        <p:txBody>
          <a:bodyPr/>
          <a:lstStyle>
            <a:lvl1pPr>
              <a:defRPr/>
            </a:lvl1pPr>
          </a:lstStyle>
          <a:p>
            <a:pPr>
              <a:defRPr/>
            </a:pPr>
            <a:fld id="{581ECDC5-B927-4CDF-80F8-AB30D4356C2F}"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cxnSp>
        <p:nvCxnSpPr>
          <p:cNvPr id="4" name="Straight Connector 25"/>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3"/>
          <p:cNvSpPr>
            <a:spLocks noGrp="1"/>
          </p:cNvSpPr>
          <p:nvPr>
            <p:ph type="dt" sz="half" idx="10"/>
          </p:nvPr>
        </p:nvSpPr>
        <p:spPr/>
        <p:txBody>
          <a:bodyPr/>
          <a:lstStyle>
            <a:lvl1pPr>
              <a:defRPr/>
            </a:lvl1pPr>
          </a:lstStyle>
          <a:p>
            <a:pPr>
              <a:defRPr/>
            </a:pPr>
            <a:fld id="{996C42F6-F0A1-4D8F-BB19-060135802D4D}" type="datetimeFigureOut">
              <a:rPr lang="en-US"/>
              <a:pPr>
                <a:defRPr/>
              </a:pPr>
              <a:t>12/16/2021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07842F-7C4A-413F-9C3F-5E036D052F62}"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cxnSp>
        <p:nvCxnSpPr>
          <p:cNvPr id="4" name="Straight Connector 14"/>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3"/>
          <p:cNvSpPr>
            <a:spLocks noGrp="1"/>
          </p:cNvSpPr>
          <p:nvPr>
            <p:ph type="dt" sz="half" idx="10"/>
          </p:nvPr>
        </p:nvSpPr>
        <p:spPr/>
        <p:txBody>
          <a:bodyPr/>
          <a:lstStyle>
            <a:lvl1pPr>
              <a:defRPr/>
            </a:lvl1pPr>
          </a:lstStyle>
          <a:p>
            <a:pPr>
              <a:defRPr/>
            </a:pPr>
            <a:fld id="{A6C7212D-004F-4150-8763-14C07BD669C2}" type="datetimeFigureOut">
              <a:rPr lang="en-US"/>
              <a:pPr>
                <a:defRPr/>
              </a:pPr>
              <a:t>12/16/2021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49674B-1E33-46EF-91B8-7A6F58467D78}"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4" name="Straight Connector 32"/>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3"/>
          <p:cNvSpPr>
            <a:spLocks noGrp="1"/>
          </p:cNvSpPr>
          <p:nvPr>
            <p:ph type="dt" sz="half" idx="10"/>
          </p:nvPr>
        </p:nvSpPr>
        <p:spPr/>
        <p:txBody>
          <a:bodyPr/>
          <a:lstStyle>
            <a:lvl1pPr>
              <a:defRPr/>
            </a:lvl1pPr>
          </a:lstStyle>
          <a:p>
            <a:pPr>
              <a:defRPr/>
            </a:pPr>
            <a:fld id="{2F873DDE-31BD-41B0-95CA-33D294BE3869}" type="datetimeFigureOut">
              <a:rPr lang="en-US"/>
              <a:pPr>
                <a:defRPr/>
              </a:pPr>
              <a:t>12/16/2021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55B43E-4FEC-4662-825F-A763CFD4B1DB}"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cxnSp>
        <p:nvCxnSpPr>
          <p:cNvPr id="4" name="Straight Connector 14"/>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Date Placeholder 3"/>
          <p:cNvSpPr>
            <a:spLocks noGrp="1"/>
          </p:cNvSpPr>
          <p:nvPr>
            <p:ph type="dt" sz="half" idx="10"/>
          </p:nvPr>
        </p:nvSpPr>
        <p:spPr/>
        <p:txBody>
          <a:bodyPr/>
          <a:lstStyle>
            <a:lvl1pPr>
              <a:defRPr/>
            </a:lvl1pPr>
          </a:lstStyle>
          <a:p>
            <a:pPr>
              <a:defRPr/>
            </a:pPr>
            <a:fld id="{497AACE7-0459-46FF-8665-DF444E29717E}" type="datetimeFigureOut">
              <a:rPr lang="en-US"/>
              <a:pPr>
                <a:defRPr/>
              </a:pPr>
              <a:t>12/16/2021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27D33A-EB65-4D95-925B-C774D9881297}"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5" name="Straight Connector 3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Date Placeholder 4"/>
          <p:cNvSpPr>
            <a:spLocks noGrp="1"/>
          </p:cNvSpPr>
          <p:nvPr>
            <p:ph type="dt" sz="half" idx="10"/>
          </p:nvPr>
        </p:nvSpPr>
        <p:spPr/>
        <p:txBody>
          <a:bodyPr/>
          <a:lstStyle>
            <a:lvl1pPr>
              <a:defRPr/>
            </a:lvl1pPr>
          </a:lstStyle>
          <a:p>
            <a:pPr>
              <a:defRPr/>
            </a:pPr>
            <a:fld id="{979D536A-587D-4605-9CF7-43B7C328D1CC}" type="datetimeFigureOut">
              <a:rPr lang="en-US"/>
              <a:pPr>
                <a:defRPr/>
              </a:pPr>
              <a:t>12/16/2021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4658051-C786-4462-94A0-075D2DB4AE1B}"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cxnSp>
        <p:nvCxnSpPr>
          <p:cNvPr id="7" name="Straight Connector 28"/>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Date Placeholder 6"/>
          <p:cNvSpPr>
            <a:spLocks noGrp="1"/>
          </p:cNvSpPr>
          <p:nvPr>
            <p:ph type="dt" sz="half" idx="10"/>
          </p:nvPr>
        </p:nvSpPr>
        <p:spPr/>
        <p:txBody>
          <a:bodyPr/>
          <a:lstStyle>
            <a:lvl1pPr>
              <a:defRPr/>
            </a:lvl1pPr>
          </a:lstStyle>
          <a:p>
            <a:pPr>
              <a:defRPr/>
            </a:pPr>
            <a:fld id="{E36B5280-3BCE-4372-91DD-5BBF525172A1}" type="datetimeFigureOut">
              <a:rPr lang="en-US"/>
              <a:pPr>
                <a:defRPr/>
              </a:pPr>
              <a:t>12/16/2021</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7B5B99BE-36CB-45AC-B2B1-BF8D220EC1E4}"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cxnSp>
        <p:nvCxnSpPr>
          <p:cNvPr id="3" name="Straight Connector 2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4" name="Date Placeholder 2"/>
          <p:cNvSpPr>
            <a:spLocks noGrp="1"/>
          </p:cNvSpPr>
          <p:nvPr>
            <p:ph type="dt" sz="half" idx="10"/>
          </p:nvPr>
        </p:nvSpPr>
        <p:spPr/>
        <p:txBody>
          <a:bodyPr/>
          <a:lstStyle>
            <a:lvl1pPr>
              <a:defRPr/>
            </a:lvl1pPr>
          </a:lstStyle>
          <a:p>
            <a:pPr>
              <a:defRPr/>
            </a:pPr>
            <a:fld id="{8A8A0CB2-B77C-47A6-B14F-17975ABCACD0}" type="datetimeFigureOut">
              <a:rPr lang="en-US"/>
              <a:pPr>
                <a:defRPr/>
              </a:pPr>
              <a:t>12/16/2021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53E8D0E-6E53-4272-978A-EA6775A3EA6B}"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ACC740-B0DF-48C7-BD4C-4DD1F4A577AD}" type="datetimeFigureOut">
              <a:rPr lang="en-US"/>
              <a:pPr>
                <a:defRPr/>
              </a:pPr>
              <a:t>12/16/2021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792632-AD1E-4D0E-9384-2A36248B1FE9}"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cxnSp>
        <p:nvCxnSpPr>
          <p:cNvPr id="5" name="Straight Connector 16"/>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Date Placeholder 4"/>
          <p:cNvSpPr>
            <a:spLocks noGrp="1"/>
          </p:cNvSpPr>
          <p:nvPr>
            <p:ph type="dt" sz="half" idx="10"/>
          </p:nvPr>
        </p:nvSpPr>
        <p:spPr/>
        <p:txBody>
          <a:bodyPr/>
          <a:lstStyle>
            <a:lvl1pPr>
              <a:defRPr/>
            </a:lvl1pPr>
          </a:lstStyle>
          <a:p>
            <a:pPr>
              <a:defRPr/>
            </a:pPr>
            <a:fld id="{B70F1274-730B-439A-B734-A33C11061540}" type="datetimeFigureOut">
              <a:rPr lang="en-US"/>
              <a:pPr>
                <a:defRPr/>
              </a:pPr>
              <a:t>12/16/2021</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555C478-21BA-48A5-A86D-81F410F1A08B}"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5" name="Group 7"/>
          <p:cNvGrpSpPr>
            <a:grpSpLocks/>
          </p:cNvGrpSpPr>
          <p:nvPr/>
        </p:nvGrpSpPr>
        <p:grpSpPr bwMode="auto">
          <a:xfrm>
            <a:off x="7477125" y="482600"/>
            <a:ext cx="4075113" cy="5148263"/>
            <a:chOff x="7477387" y="482170"/>
            <a:chExt cx="4074533" cy="5149101"/>
          </a:xfrm>
        </p:grpSpPr>
        <p:sp>
          <p:nvSpPr>
            <p:cNvPr id="6"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dirty="0"/>
              <a:t>Bild durch Klicken auf Symbol hinzufügen</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9" name="Date Placeholder 4"/>
          <p:cNvSpPr>
            <a:spLocks noGrp="1"/>
          </p:cNvSpPr>
          <p:nvPr>
            <p:ph type="dt" sz="half" idx="10"/>
          </p:nvPr>
        </p:nvSpPr>
        <p:spPr>
          <a:xfrm>
            <a:off x="1447800" y="5470525"/>
            <a:ext cx="5527675" cy="319088"/>
          </a:xfrm>
        </p:spPr>
        <p:txBody>
          <a:bodyPr/>
          <a:lstStyle>
            <a:lvl1pPr algn="l">
              <a:defRPr dirty="0"/>
            </a:lvl1pPr>
          </a:lstStyle>
          <a:p>
            <a:pPr>
              <a:defRPr/>
            </a:pPr>
            <a:fld id="{AE7EB7D4-4DAC-431A-8EB4-A77DFDBECF78}" type="datetimeFigureOut">
              <a:rPr lang="en-US"/>
              <a:pPr>
                <a:defRPr/>
              </a:pPr>
              <a:t>12/16/2021</a:t>
            </a:fld>
            <a:endParaRPr lang="en-US"/>
          </a:p>
        </p:txBody>
      </p:sp>
      <p:sp>
        <p:nvSpPr>
          <p:cNvPr id="10" name="Footer Placeholder 5"/>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958F1517-23C2-48AB-AF15-D872513C4160}"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p:cNvPicPr>
          <p:nvPr/>
        </p:nvPicPr>
        <p:blipFill>
          <a:blip r:embed="rId13"/>
          <a:srcRect t="1538" b="-1538"/>
          <a:stretch>
            <a:fillRect/>
          </a:stretch>
        </p:blipFill>
        <p:spPr bwMode="black">
          <a:xfrm>
            <a:off x="0" y="6126163"/>
            <a:ext cx="12192000" cy="742950"/>
          </a:xfrm>
          <a:prstGeom prst="rect">
            <a:avLst/>
          </a:prstGeom>
          <a:noFill/>
          <a:ln w="9525">
            <a:noFill/>
            <a:miter lim="800000"/>
            <a:headEnd/>
            <a:tailEnd/>
          </a:ln>
        </p:spPr>
      </p:pic>
      <p:sp>
        <p:nvSpPr>
          <p:cNvPr id="2" name="Title Placeholder 1"/>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1029" name="Text Placeholder 2"/>
          <p:cNvSpPr>
            <a:spLocks noGrp="1"/>
          </p:cNvSpPr>
          <p:nvPr>
            <p:ph type="body" idx="1"/>
          </p:nvPr>
        </p:nvSpPr>
        <p:spPr bwMode="auto">
          <a:xfrm>
            <a:off x="1450975" y="2016125"/>
            <a:ext cx="9604375" cy="3449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fontAlgn="auto">
              <a:spcBef>
                <a:spcPts val="0"/>
              </a:spcBef>
              <a:spcAft>
                <a:spcPts val="0"/>
              </a:spcAft>
              <a:defRPr sz="1000" dirty="0">
                <a:solidFill>
                  <a:schemeClr val="tx1">
                    <a:tint val="75000"/>
                  </a:schemeClr>
                </a:solidFill>
                <a:latin typeface="+mn-lt"/>
                <a:cs typeface="+mn-cs"/>
              </a:defRPr>
            </a:lvl1pPr>
          </a:lstStyle>
          <a:p>
            <a:pPr>
              <a:defRPr/>
            </a:pPr>
            <a:fld id="{BECFE056-CD49-4474-9EF1-1B63EFFF5BC1}" type="datetimeFigureOut">
              <a:rPr lang="en-US"/>
              <a:pPr>
                <a:defRPr/>
              </a:pPr>
              <a:t>12/16/2021</a:t>
            </a:fld>
            <a:endParaRPr lang="en-US"/>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fontAlgn="auto">
              <a:spcBef>
                <a:spcPts val="0"/>
              </a:spcBef>
              <a:spcAft>
                <a:spcPts val="0"/>
              </a:spcAft>
              <a:defRPr sz="2800" dirty="0">
                <a:solidFill>
                  <a:schemeClr val="accent1"/>
                </a:solidFill>
                <a:latin typeface="+mn-lt"/>
                <a:cs typeface="+mn-cs"/>
              </a:defRPr>
            </a:lvl1pPr>
          </a:lstStyle>
          <a:p>
            <a:pPr>
              <a:defRPr/>
            </a:pPr>
            <a:fld id="{CE6A18E3-1D16-424D-8C88-558F22B6A648}" type="slidenum">
              <a:rPr lang="en-US"/>
              <a:pPr>
                <a:defRPr/>
              </a:pPr>
              <a:t>‹Nr.›</a:t>
            </a:fld>
            <a:endParaRPr lang="en-US"/>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9" r:id="rId7"/>
    <p:sldLayoutId id="2147483666" r:id="rId8"/>
    <p:sldLayoutId id="2147483667" r:id="rId9"/>
    <p:sldLayoutId id="2147483668" r:id="rId10"/>
    <p:sldLayoutId id="2147483669" r:id="rId11"/>
  </p:sldLayoutIdLst>
  <p:txStyles>
    <p:titleStyle>
      <a:lvl1pPr algn="l" rtl="0" fontAlgn="base">
        <a:lnSpc>
          <a:spcPct val="90000"/>
        </a:lnSpc>
        <a:spcBef>
          <a:spcPct val="0"/>
        </a:spcBef>
        <a:spcAft>
          <a:spcPct val="0"/>
        </a:spcAft>
        <a:defRPr sz="3200" kern="1200" cap="all">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Gill Sans MT" pitchFamily="34" charset="0"/>
        </a:defRPr>
      </a:lvl2pPr>
      <a:lvl3pPr algn="l" rtl="0" fontAlgn="base">
        <a:lnSpc>
          <a:spcPct val="90000"/>
        </a:lnSpc>
        <a:spcBef>
          <a:spcPct val="0"/>
        </a:spcBef>
        <a:spcAft>
          <a:spcPct val="0"/>
        </a:spcAft>
        <a:defRPr sz="3200">
          <a:solidFill>
            <a:schemeClr val="tx1"/>
          </a:solidFill>
          <a:latin typeface="Gill Sans MT" pitchFamily="34" charset="0"/>
        </a:defRPr>
      </a:lvl3pPr>
      <a:lvl4pPr algn="l" rtl="0" fontAlgn="base">
        <a:lnSpc>
          <a:spcPct val="90000"/>
        </a:lnSpc>
        <a:spcBef>
          <a:spcPct val="0"/>
        </a:spcBef>
        <a:spcAft>
          <a:spcPct val="0"/>
        </a:spcAft>
        <a:defRPr sz="3200">
          <a:solidFill>
            <a:schemeClr val="tx1"/>
          </a:solidFill>
          <a:latin typeface="Gill Sans MT" pitchFamily="34" charset="0"/>
        </a:defRPr>
      </a:lvl4pPr>
      <a:lvl5pPr algn="l" rtl="0" fontAlgn="base">
        <a:lnSpc>
          <a:spcPct val="90000"/>
        </a:lnSpc>
        <a:spcBef>
          <a:spcPct val="0"/>
        </a:spcBef>
        <a:spcAft>
          <a:spcPct val="0"/>
        </a:spcAft>
        <a:defRPr sz="3200">
          <a:solidFill>
            <a:schemeClr val="tx1"/>
          </a:solidFill>
          <a:latin typeface="Gill Sans MT" pitchFamily="34" charset="0"/>
        </a:defRPr>
      </a:lvl5pPr>
      <a:lvl6pPr marL="457200" algn="l" rtl="0" fontAlgn="base">
        <a:lnSpc>
          <a:spcPct val="90000"/>
        </a:lnSpc>
        <a:spcBef>
          <a:spcPct val="0"/>
        </a:spcBef>
        <a:spcAft>
          <a:spcPct val="0"/>
        </a:spcAft>
        <a:defRPr sz="3200">
          <a:solidFill>
            <a:schemeClr val="tx1"/>
          </a:solidFill>
          <a:latin typeface="Gill Sans MT" pitchFamily="34" charset="0"/>
        </a:defRPr>
      </a:lvl6pPr>
      <a:lvl7pPr marL="914400" algn="l" rtl="0" fontAlgn="base">
        <a:lnSpc>
          <a:spcPct val="90000"/>
        </a:lnSpc>
        <a:spcBef>
          <a:spcPct val="0"/>
        </a:spcBef>
        <a:spcAft>
          <a:spcPct val="0"/>
        </a:spcAft>
        <a:defRPr sz="3200">
          <a:solidFill>
            <a:schemeClr val="tx1"/>
          </a:solidFill>
          <a:latin typeface="Gill Sans MT" pitchFamily="34" charset="0"/>
        </a:defRPr>
      </a:lvl7pPr>
      <a:lvl8pPr marL="1371600" algn="l" rtl="0" fontAlgn="base">
        <a:lnSpc>
          <a:spcPct val="90000"/>
        </a:lnSpc>
        <a:spcBef>
          <a:spcPct val="0"/>
        </a:spcBef>
        <a:spcAft>
          <a:spcPct val="0"/>
        </a:spcAft>
        <a:defRPr sz="3200">
          <a:solidFill>
            <a:schemeClr val="tx1"/>
          </a:solidFill>
          <a:latin typeface="Gill Sans MT" pitchFamily="34" charset="0"/>
        </a:defRPr>
      </a:lvl8pPr>
      <a:lvl9pPr marL="1828800" algn="l" rtl="0" fontAlgn="base">
        <a:lnSpc>
          <a:spcPct val="90000"/>
        </a:lnSpc>
        <a:spcBef>
          <a:spcPct val="0"/>
        </a:spcBef>
        <a:spcAft>
          <a:spcPct val="0"/>
        </a:spcAft>
        <a:defRPr sz="3200">
          <a:solidFill>
            <a:schemeClr val="tx1"/>
          </a:solidFill>
          <a:latin typeface="Gill Sans MT" pitchFamily="34" charset="0"/>
        </a:defRPr>
      </a:lvl9pPr>
    </p:titleStyle>
    <p:bodyStyle>
      <a:lvl1pPr marL="228600" indent="-228600" algn="l" rtl="0" fontAlgn="base">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00000"/>
        <a:buFont typeface="Arial" charset="0"/>
        <a:buChar char="•"/>
        <a:defRPr kern="1200">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417763" y="801688"/>
            <a:ext cx="8637587" cy="2541587"/>
          </a:xfrm>
        </p:spPr>
        <p:txBody>
          <a:bodyPr/>
          <a:lstStyle/>
          <a:p>
            <a:pPr fontAlgn="auto">
              <a:spcAft>
                <a:spcPts val="0"/>
              </a:spcAft>
              <a:defRPr/>
            </a:pPr>
            <a:r>
              <a:rPr lang="de-DE" sz="12000" dirty="0"/>
              <a:t>WIR </a:t>
            </a:r>
            <a:br>
              <a:rPr lang="de-DE" dirty="0"/>
            </a:br>
            <a:r>
              <a:rPr lang="de-DE" sz="4000" dirty="0"/>
              <a:t>am Thoner Espan</a:t>
            </a:r>
          </a:p>
        </p:txBody>
      </p:sp>
      <p:sp>
        <p:nvSpPr>
          <p:cNvPr id="3" name="Untertitel 2"/>
          <p:cNvSpPr>
            <a:spLocks noGrp="1"/>
          </p:cNvSpPr>
          <p:nvPr>
            <p:ph type="subTitle" idx="1"/>
          </p:nvPr>
        </p:nvSpPr>
        <p:spPr>
          <a:xfrm>
            <a:off x="2417763" y="3530600"/>
            <a:ext cx="8637587" cy="977900"/>
          </a:xfrm>
        </p:spPr>
        <p:txBody>
          <a:bodyPr rtlCol="0"/>
          <a:lstStyle/>
          <a:p>
            <a:pPr fontAlgn="auto">
              <a:spcAft>
                <a:spcPts val="0"/>
              </a:spcAft>
              <a:buFont typeface="Arial" panose="020B0604020202020204" pitchFamily="34" charset="0"/>
              <a:buNone/>
              <a:defRPr/>
            </a:pPr>
            <a:r>
              <a:rPr lang="de-DE" dirty="0"/>
              <a:t>Werte – integration - Resilienz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a:spLocks noChangeArrowheads="1"/>
          </p:cNvSpPr>
          <p:nvPr/>
        </p:nvSpPr>
        <p:spPr bwMode="auto">
          <a:xfrm>
            <a:off x="2965450" y="2874963"/>
            <a:ext cx="7040563" cy="554037"/>
          </a:xfrm>
          <a:prstGeom prst="rect">
            <a:avLst/>
          </a:prstGeom>
          <a:noFill/>
          <a:ln w="9525">
            <a:noFill/>
            <a:miter lim="800000"/>
            <a:headEnd/>
            <a:tailEnd/>
          </a:ln>
        </p:spPr>
        <p:txBody>
          <a:bodyPr wrap="none">
            <a:spAutoFit/>
          </a:bodyPr>
          <a:lstStyle/>
          <a:p>
            <a:r>
              <a:rPr lang="de-DE" sz="3000">
                <a:latin typeface="Gill Sans MT" pitchFamily="34" charset="0"/>
              </a:rPr>
              <a:t>Leitfiguren des Projektes:  Affe, Adler, Elefant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a:spLocks noChangeArrowheads="1"/>
          </p:cNvSpPr>
          <p:nvPr/>
        </p:nvSpPr>
        <p:spPr bwMode="auto">
          <a:xfrm>
            <a:off x="736600" y="617538"/>
            <a:ext cx="11336338" cy="1016000"/>
          </a:xfrm>
          <a:prstGeom prst="rect">
            <a:avLst/>
          </a:prstGeom>
          <a:noFill/>
          <a:ln w="9525">
            <a:noFill/>
            <a:miter lim="800000"/>
            <a:headEnd/>
            <a:tailEnd/>
          </a:ln>
        </p:spPr>
        <p:txBody>
          <a:bodyPr>
            <a:spAutoFit/>
          </a:bodyPr>
          <a:lstStyle/>
          <a:p>
            <a:r>
              <a:rPr lang="de-DE" sz="3000" dirty="0">
                <a:latin typeface="Gill Sans MT" pitchFamily="34" charset="0"/>
              </a:rPr>
              <a:t>Der </a:t>
            </a:r>
            <a:r>
              <a:rPr lang="de-DE" sz="3000" b="1" dirty="0">
                <a:latin typeface="Gill Sans MT" pitchFamily="34" charset="0"/>
              </a:rPr>
              <a:t>Affe Cäsar</a:t>
            </a:r>
          </a:p>
          <a:p>
            <a:r>
              <a:rPr lang="de-DE" sz="3000" dirty="0">
                <a:latin typeface="Gill Sans MT" pitchFamily="34" charset="0"/>
              </a:rPr>
              <a:t>ist der Experte für Gefühle.</a:t>
            </a:r>
          </a:p>
        </p:txBody>
      </p:sp>
      <p:sp>
        <p:nvSpPr>
          <p:cNvPr id="3" name="Textfeld 2"/>
          <p:cNvSpPr txBox="1"/>
          <p:nvPr/>
        </p:nvSpPr>
        <p:spPr>
          <a:xfrm>
            <a:off x="736600" y="2095500"/>
            <a:ext cx="11512550" cy="2862263"/>
          </a:xfrm>
          <a:prstGeom prst="rect">
            <a:avLst/>
          </a:prstGeom>
          <a:noFill/>
        </p:spPr>
        <p:txBody>
          <a:bodyPr>
            <a:spAutoFit/>
          </a:bodyPr>
          <a:lstStyle/>
          <a:p>
            <a:pPr fontAlgn="auto">
              <a:spcBef>
                <a:spcPts val="0"/>
              </a:spcBef>
              <a:spcAft>
                <a:spcPts val="0"/>
              </a:spcAft>
              <a:defRPr/>
            </a:pPr>
            <a:r>
              <a:rPr lang="de-DE" sz="3000" dirty="0">
                <a:latin typeface="+mn-lt"/>
                <a:cs typeface="+mn-cs"/>
              </a:rPr>
              <a:t>Im WIR-Projekt werden folgende Grundgefühle unterschieden: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Freude</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Trauer</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Wut </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Angst</a:t>
            </a: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p:txBody>
      </p:sp>
      <p:pic>
        <p:nvPicPr>
          <p:cNvPr id="33795" name="Picture 4"/>
          <p:cNvPicPr>
            <a:picLocks noChangeAspect="1" noChangeArrowheads="1"/>
          </p:cNvPicPr>
          <p:nvPr/>
        </p:nvPicPr>
        <p:blipFill>
          <a:blip r:embed="rId3"/>
          <a:srcRect/>
          <a:stretch>
            <a:fillRect/>
          </a:stretch>
        </p:blipFill>
        <p:spPr bwMode="auto">
          <a:xfrm>
            <a:off x="8586788" y="3084513"/>
            <a:ext cx="2468562" cy="287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2088" y="220663"/>
            <a:ext cx="11247437" cy="5170646"/>
          </a:xfrm>
          <a:prstGeom prst="rect">
            <a:avLst/>
          </a:prstGeom>
          <a:noFill/>
        </p:spPr>
        <p:txBody>
          <a:bodyPr>
            <a:spAutoFit/>
          </a:bodyPr>
          <a:lstStyle/>
          <a:p>
            <a:pPr fontAlgn="auto">
              <a:spcBef>
                <a:spcPts val="0"/>
              </a:spcBef>
              <a:spcAft>
                <a:spcPts val="0"/>
              </a:spcAft>
              <a:defRPr/>
            </a:pPr>
            <a:r>
              <a:rPr lang="de-DE" sz="3000" u="sng" dirty="0">
                <a:latin typeface="+mn-lt"/>
                <a:cs typeface="+mn-cs"/>
              </a:rPr>
              <a:t>Umsetzung:</a:t>
            </a:r>
          </a:p>
          <a:p>
            <a:pPr fontAlgn="auto">
              <a:spcBef>
                <a:spcPts val="0"/>
              </a:spcBef>
              <a:spcAft>
                <a:spcPts val="0"/>
              </a:spcAft>
              <a:defRPr/>
            </a:pPr>
            <a:endParaRPr lang="de-DE" sz="3000" u="sng" dirty="0">
              <a:latin typeface="+mn-lt"/>
              <a:cs typeface="+mn-cs"/>
            </a:endParaRP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Puzzle-Gruppenarbeit: Kinder lernen anhand eines Puzzles die Grundgefühlen kennen.</a:t>
            </a:r>
          </a:p>
          <a:p>
            <a:pPr fontAlgn="auto">
              <a:spcBef>
                <a:spcPts val="0"/>
              </a:spcBef>
              <a:spcAft>
                <a:spcPts val="0"/>
              </a:spcAft>
              <a:defRPr/>
            </a:pPr>
            <a:endParaRPr lang="de-DE" sz="3000" dirty="0">
              <a:latin typeface="+mn-lt"/>
              <a:cs typeface="+mn-cs"/>
            </a:endParaRP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Gefühlsrad mit den vier Grundgefühlen wird von den Kindern erstellt: </a:t>
            </a:r>
          </a:p>
          <a:p>
            <a:pPr fontAlgn="auto">
              <a:spcBef>
                <a:spcPts val="0"/>
              </a:spcBef>
              <a:spcAft>
                <a:spcPts val="0"/>
              </a:spcAft>
              <a:defRPr/>
            </a:pPr>
            <a:r>
              <a:rPr lang="de-DE" sz="3000" dirty="0">
                <a:latin typeface="+mn-lt"/>
                <a:cs typeface="+mn-cs"/>
              </a:rPr>
              <a:t>    </a:t>
            </a:r>
            <a:r>
              <a:rPr lang="de-DE" sz="3000" dirty="0">
                <a:latin typeface="+mn-lt"/>
                <a:cs typeface="+mn-cs"/>
                <a:sym typeface="Wingdings" panose="05000000000000000000" pitchFamily="2" charset="2"/>
              </a:rPr>
              <a:t> Die Kinder dürfen sich mit Ihrer Namensklammer an das Gefühl</a:t>
            </a:r>
          </a:p>
          <a:p>
            <a:pPr fontAlgn="auto">
              <a:spcBef>
                <a:spcPts val="0"/>
              </a:spcBef>
              <a:spcAft>
                <a:spcPts val="0"/>
              </a:spcAft>
              <a:defRPr/>
            </a:pPr>
            <a:r>
              <a:rPr lang="de-DE" sz="3000" dirty="0">
                <a:latin typeface="+mn-lt"/>
                <a:cs typeface="+mn-cs"/>
                <a:sym typeface="Wingdings" panose="05000000000000000000" pitchFamily="2" charset="2"/>
              </a:rPr>
              <a:t>         hängen, wie sie sich fühlen.</a:t>
            </a:r>
          </a:p>
          <a:p>
            <a:pPr fontAlgn="auto">
              <a:spcBef>
                <a:spcPts val="0"/>
              </a:spcBef>
              <a:spcAft>
                <a:spcPts val="0"/>
              </a:spcAft>
              <a:defRPr/>
            </a:pPr>
            <a:r>
              <a:rPr lang="de-DE" sz="3000" dirty="0">
                <a:latin typeface="+mn-lt"/>
                <a:cs typeface="+mn-cs"/>
                <a:sym typeface="Wingdings" panose="05000000000000000000" pitchFamily="2" charset="2"/>
              </a:rPr>
              <a:t>     Es wird zum täglichen Ritual in der Klasse.</a:t>
            </a:r>
          </a:p>
          <a:p>
            <a:pPr fontAlgn="auto">
              <a:spcBef>
                <a:spcPts val="0"/>
              </a:spcBef>
              <a:spcAft>
                <a:spcPts val="0"/>
              </a:spcAft>
              <a:defRPr/>
            </a:pPr>
            <a:r>
              <a:rPr lang="de-DE" sz="3000" dirty="0">
                <a:latin typeface="+mn-lt"/>
                <a:cs typeface="+mn-cs"/>
                <a:sym typeface="Wingdings" panose="05000000000000000000" pitchFamily="2" charset="2"/>
              </a:rPr>
              <a:t> </a:t>
            </a:r>
            <a:endParaRPr lang="de-DE" sz="3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a:spLocks noChangeArrowheads="1"/>
          </p:cNvSpPr>
          <p:nvPr/>
        </p:nvSpPr>
        <p:spPr bwMode="auto">
          <a:xfrm>
            <a:off x="363538" y="288925"/>
            <a:ext cx="11336337" cy="1016000"/>
          </a:xfrm>
          <a:prstGeom prst="rect">
            <a:avLst/>
          </a:prstGeom>
          <a:noFill/>
          <a:ln w="9525">
            <a:noFill/>
            <a:miter lim="800000"/>
            <a:headEnd/>
            <a:tailEnd/>
          </a:ln>
        </p:spPr>
        <p:txBody>
          <a:bodyPr>
            <a:spAutoFit/>
          </a:bodyPr>
          <a:lstStyle/>
          <a:p>
            <a:r>
              <a:rPr lang="de-DE" sz="3000" dirty="0">
                <a:latin typeface="Gill Sans MT" pitchFamily="34" charset="0"/>
              </a:rPr>
              <a:t>Der </a:t>
            </a:r>
            <a:r>
              <a:rPr lang="de-DE" sz="3000" b="1" dirty="0">
                <a:latin typeface="Gill Sans MT" pitchFamily="34" charset="0"/>
              </a:rPr>
              <a:t>Adler Arno </a:t>
            </a:r>
          </a:p>
          <a:p>
            <a:r>
              <a:rPr lang="de-DE" sz="3000" dirty="0">
                <a:latin typeface="Gill Sans MT" pitchFamily="34" charset="0"/>
              </a:rPr>
              <a:t>ist der Experte für Grenzen.</a:t>
            </a:r>
          </a:p>
        </p:txBody>
      </p:sp>
      <p:sp>
        <p:nvSpPr>
          <p:cNvPr id="4" name="Textfeld 3"/>
          <p:cNvSpPr txBox="1"/>
          <p:nvPr/>
        </p:nvSpPr>
        <p:spPr>
          <a:xfrm>
            <a:off x="284163" y="1895475"/>
            <a:ext cx="11623675" cy="3323987"/>
          </a:xfrm>
          <a:prstGeom prst="rect">
            <a:avLst/>
          </a:prstGeom>
          <a:noFill/>
        </p:spPr>
        <p:txBody>
          <a:bodyPr>
            <a:spAutoFit/>
          </a:bodyPr>
          <a:lstStyle/>
          <a:p>
            <a:pPr fontAlgn="auto">
              <a:spcBef>
                <a:spcPts val="0"/>
              </a:spcBef>
              <a:spcAft>
                <a:spcPts val="0"/>
              </a:spcAft>
              <a:defRPr/>
            </a:pPr>
            <a:r>
              <a:rPr lang="de-DE" sz="3000" u="sng" dirty="0">
                <a:latin typeface="+mn-lt"/>
                <a:cs typeface="+mn-cs"/>
              </a:rPr>
              <a:t>Umsetzung:</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Spiel zur Eigen- und Fremdwahrnehmung</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Stopp-Hand wird eingeführt</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Streitgespräch zwischen Adler Arno und Affe Cäsar über Andersartigkeit</a:t>
            </a:r>
          </a:p>
          <a:p>
            <a:pPr fontAlgn="auto">
              <a:spcBef>
                <a:spcPts val="0"/>
              </a:spcBef>
              <a:spcAft>
                <a:spcPts val="0"/>
              </a:spcAft>
              <a:defRPr/>
            </a:pPr>
            <a:r>
              <a:rPr lang="de-DE" sz="3000" dirty="0">
                <a:latin typeface="+mn-lt"/>
                <a:cs typeface="+mn-cs"/>
              </a:rPr>
              <a:t>    </a:t>
            </a:r>
            <a:r>
              <a:rPr lang="de-DE" sz="3000" dirty="0">
                <a:latin typeface="+mn-lt"/>
                <a:cs typeface="+mn-cs"/>
                <a:sym typeface="Wingdings" panose="05000000000000000000" pitchFamily="2" charset="2"/>
              </a:rPr>
              <a:t> Die Schülerinnen und Schüler erkennen, dass man für Anderssein</a:t>
            </a:r>
          </a:p>
          <a:p>
            <a:pPr fontAlgn="auto">
              <a:spcBef>
                <a:spcPts val="0"/>
              </a:spcBef>
              <a:spcAft>
                <a:spcPts val="0"/>
              </a:spcAft>
              <a:defRPr/>
            </a:pPr>
            <a:r>
              <a:rPr lang="de-DE" sz="3000" dirty="0">
                <a:latin typeface="+mn-lt"/>
                <a:cs typeface="+mn-cs"/>
                <a:sym typeface="Wingdings" panose="05000000000000000000" pitchFamily="2" charset="2"/>
              </a:rPr>
              <a:t>         nicht ausgegrenzt werden darf.</a:t>
            </a:r>
            <a:endParaRPr lang="de-DE" sz="3000" dirty="0">
              <a:latin typeface="+mn-lt"/>
              <a:cs typeface="+mn-cs"/>
            </a:endParaRPr>
          </a:p>
        </p:txBody>
      </p:sp>
      <p:pic>
        <p:nvPicPr>
          <p:cNvPr id="37891" name="Picture 2"/>
          <p:cNvPicPr>
            <a:picLocks noChangeAspect="1" noChangeArrowheads="1"/>
          </p:cNvPicPr>
          <p:nvPr/>
        </p:nvPicPr>
        <p:blipFill>
          <a:blip r:embed="rId3"/>
          <a:srcRect/>
          <a:stretch>
            <a:fillRect/>
          </a:stretch>
        </p:blipFill>
        <p:spPr bwMode="auto">
          <a:xfrm>
            <a:off x="9434513" y="455612"/>
            <a:ext cx="1884362" cy="2879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a:spLocks noChangeArrowheads="1"/>
          </p:cNvSpPr>
          <p:nvPr/>
        </p:nvSpPr>
        <p:spPr bwMode="auto">
          <a:xfrm>
            <a:off x="427038" y="242888"/>
            <a:ext cx="11337925" cy="1477962"/>
          </a:xfrm>
          <a:prstGeom prst="rect">
            <a:avLst/>
          </a:prstGeom>
          <a:noFill/>
          <a:ln w="9525">
            <a:noFill/>
            <a:miter lim="800000"/>
            <a:headEnd/>
            <a:tailEnd/>
          </a:ln>
        </p:spPr>
        <p:txBody>
          <a:bodyPr>
            <a:spAutoFit/>
          </a:bodyPr>
          <a:lstStyle/>
          <a:p>
            <a:r>
              <a:rPr lang="de-DE" sz="3000" dirty="0">
                <a:latin typeface="Gill Sans MT" pitchFamily="34" charset="0"/>
              </a:rPr>
              <a:t>Die </a:t>
            </a:r>
            <a:r>
              <a:rPr lang="de-DE" sz="3000" b="1" dirty="0">
                <a:latin typeface="Gill Sans MT" pitchFamily="34" charset="0"/>
              </a:rPr>
              <a:t>Elefantendame </a:t>
            </a:r>
            <a:r>
              <a:rPr lang="de-DE" sz="3000" b="1" dirty="0" err="1">
                <a:latin typeface="Gill Sans MT" pitchFamily="34" charset="0"/>
              </a:rPr>
              <a:t>Slonny</a:t>
            </a:r>
            <a:endParaRPr lang="de-DE" sz="3000" b="1" dirty="0">
              <a:latin typeface="Gill Sans MT" pitchFamily="34" charset="0"/>
            </a:endParaRPr>
          </a:p>
          <a:p>
            <a:r>
              <a:rPr lang="de-DE" sz="3000" dirty="0">
                <a:latin typeface="Gill Sans MT" pitchFamily="34" charset="0"/>
              </a:rPr>
              <a:t>ist die Spezialistin für Gemeinschaft,</a:t>
            </a:r>
          </a:p>
          <a:p>
            <a:r>
              <a:rPr lang="de-DE" sz="3000" dirty="0">
                <a:latin typeface="Gill Sans MT" pitchFamily="34" charset="0"/>
              </a:rPr>
              <a:t>denn Elefanten spüren, wenn es einem Artgenossen schlecht geht.</a:t>
            </a:r>
          </a:p>
        </p:txBody>
      </p:sp>
      <p:sp>
        <p:nvSpPr>
          <p:cNvPr id="4" name="Textfeld 3"/>
          <p:cNvSpPr txBox="1"/>
          <p:nvPr/>
        </p:nvSpPr>
        <p:spPr>
          <a:xfrm>
            <a:off x="427038" y="1795660"/>
            <a:ext cx="11623675" cy="3785652"/>
          </a:xfrm>
          <a:prstGeom prst="rect">
            <a:avLst/>
          </a:prstGeom>
          <a:noFill/>
        </p:spPr>
        <p:txBody>
          <a:bodyPr>
            <a:spAutoFit/>
          </a:bodyPr>
          <a:lstStyle/>
          <a:p>
            <a:pPr fontAlgn="auto">
              <a:spcBef>
                <a:spcPts val="0"/>
              </a:spcBef>
              <a:spcAft>
                <a:spcPts val="0"/>
              </a:spcAft>
              <a:defRPr/>
            </a:pPr>
            <a:r>
              <a:rPr lang="de-DE" sz="3000" u="sng" dirty="0">
                <a:latin typeface="+mn-lt"/>
                <a:cs typeface="+mn-cs"/>
              </a:rPr>
              <a:t>Umsetzung:</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Die Kinder sortieren Regeln nach der Wichtigkeit für das Zusammenleben.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Ringübung: Gemeinsam sollen die Kinder es als Gruppe schaffen einen Ring, den jedes Kind an einer Schnur mithält, auf einen Flaschenhals zu platzieren. </a:t>
            </a:r>
          </a:p>
          <a:p>
            <a:pPr fontAlgn="auto">
              <a:spcBef>
                <a:spcPts val="0"/>
              </a:spcBef>
              <a:spcAft>
                <a:spcPts val="0"/>
              </a:spcAft>
              <a:defRPr/>
            </a:pPr>
            <a:r>
              <a:rPr lang="de-DE" sz="3000" dirty="0">
                <a:latin typeface="+mn-lt"/>
                <a:cs typeface="+mn-cs"/>
              </a:rPr>
              <a:t>    </a:t>
            </a:r>
            <a:r>
              <a:rPr lang="de-DE" sz="3000" dirty="0">
                <a:latin typeface="+mn-lt"/>
                <a:cs typeface="+mn-cs"/>
                <a:sym typeface="Wingdings" panose="05000000000000000000" pitchFamily="2" charset="2"/>
              </a:rPr>
              <a:t> Alle aus der Gemeinschaft müssen zusammen helfen, damit das Ziel</a:t>
            </a:r>
          </a:p>
          <a:p>
            <a:pPr fontAlgn="auto">
              <a:spcBef>
                <a:spcPts val="0"/>
              </a:spcBef>
              <a:spcAft>
                <a:spcPts val="0"/>
              </a:spcAft>
              <a:defRPr/>
            </a:pPr>
            <a:r>
              <a:rPr lang="de-DE" sz="3000" dirty="0">
                <a:latin typeface="+mn-lt"/>
                <a:cs typeface="+mn-cs"/>
                <a:sym typeface="Wingdings" panose="05000000000000000000" pitchFamily="2" charset="2"/>
              </a:rPr>
              <a:t>        geschafft wird.</a:t>
            </a:r>
            <a:endParaRPr lang="de-DE" sz="3000" dirty="0">
              <a:latin typeface="+mn-lt"/>
              <a:cs typeface="+mn-cs"/>
            </a:endParaRPr>
          </a:p>
        </p:txBody>
      </p:sp>
      <p:pic>
        <p:nvPicPr>
          <p:cNvPr id="39939" name="Picture 2"/>
          <p:cNvPicPr>
            <a:picLocks noChangeAspect="1" noChangeArrowheads="1"/>
          </p:cNvPicPr>
          <p:nvPr/>
        </p:nvPicPr>
        <p:blipFill>
          <a:blip r:embed="rId3"/>
          <a:srcRect/>
          <a:stretch>
            <a:fillRect/>
          </a:stretch>
        </p:blipFill>
        <p:spPr bwMode="auto">
          <a:xfrm>
            <a:off x="9421810" y="4918029"/>
            <a:ext cx="2343152" cy="19399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fade">
                                      <p:cBhvr>
                                        <p:cTn id="56" dur="1000"/>
                                        <p:tgtEl>
                                          <p:spTgt spid="4">
                                            <p:txEl>
                                              <p:pRg st="4" end="4"/>
                                            </p:txEl>
                                          </p:spTgt>
                                        </p:tgtEl>
                                      </p:cBhvr>
                                    </p:animEffect>
                                    <p:anim calcmode="lin" valueType="num">
                                      <p:cBhvr>
                                        <p:cTn id="5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0"/>
            <a:ext cx="12192000" cy="615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1987" name="Grafik 1"/>
          <p:cNvPicPr>
            <a:picLocks noChangeAspect="1"/>
          </p:cNvPicPr>
          <p:nvPr/>
        </p:nvPicPr>
        <p:blipFill>
          <a:blip r:embed="rId3"/>
          <a:srcRect/>
          <a:stretch>
            <a:fillRect/>
          </a:stretch>
        </p:blipFill>
        <p:spPr bwMode="auto">
          <a:xfrm>
            <a:off x="7283450" y="0"/>
            <a:ext cx="4908550" cy="6109493"/>
          </a:xfrm>
          <a:prstGeom prst="rect">
            <a:avLst/>
          </a:prstGeom>
          <a:noFill/>
          <a:ln w="9525">
            <a:noFill/>
            <a:miter lim="800000"/>
            <a:headEnd/>
            <a:tailEnd/>
          </a:ln>
        </p:spPr>
      </p:pic>
      <p:sp>
        <p:nvSpPr>
          <p:cNvPr id="4" name="Textfeld 3">
            <a:extLst>
              <a:ext uri="{FF2B5EF4-FFF2-40B4-BE49-F238E27FC236}">
                <a16:creationId xmlns:a16="http://schemas.microsoft.com/office/drawing/2014/main" id="{11A34363-6A9C-401A-AA3B-C6D2DC6AB8A0}"/>
              </a:ext>
            </a:extLst>
          </p:cNvPr>
          <p:cNvSpPr txBox="1"/>
          <p:nvPr/>
        </p:nvSpPr>
        <p:spPr>
          <a:xfrm>
            <a:off x="314525" y="168423"/>
            <a:ext cx="7755730" cy="4247317"/>
          </a:xfrm>
          <a:prstGeom prst="rect">
            <a:avLst/>
          </a:prstGeom>
          <a:noFill/>
        </p:spPr>
        <p:txBody>
          <a:bodyPr wrap="square">
            <a:spAutoFit/>
          </a:bodyPr>
          <a:lstStyle/>
          <a:p>
            <a:pPr fontAlgn="auto">
              <a:spcBef>
                <a:spcPts val="0"/>
              </a:spcBef>
              <a:spcAft>
                <a:spcPts val="0"/>
              </a:spcAft>
              <a:defRPr/>
            </a:pPr>
            <a:r>
              <a:rPr lang="de-DE" sz="3000" b="1" dirty="0">
                <a:latin typeface="+mn-lt"/>
                <a:cs typeface="+mn-cs"/>
                <a:sym typeface="Wingdings" panose="05000000000000000000" pitchFamily="2" charset="2"/>
              </a:rPr>
              <a:t>Elefantenrunden</a:t>
            </a:r>
          </a:p>
          <a:p>
            <a:pPr fontAlgn="auto">
              <a:spcBef>
                <a:spcPts val="0"/>
              </a:spcBef>
              <a:spcAft>
                <a:spcPts val="0"/>
              </a:spcAft>
              <a:defRPr/>
            </a:pPr>
            <a:endParaRPr lang="de-DE" sz="3000" b="1" dirty="0">
              <a:latin typeface="+mn-lt"/>
              <a:cs typeface="+mn-cs"/>
              <a:sym typeface="Wingdings" panose="05000000000000000000" pitchFamily="2" charset="2"/>
            </a:endParaRPr>
          </a:p>
          <a:p>
            <a:pPr marL="457200" indent="-457200" fontAlgn="auto">
              <a:spcBef>
                <a:spcPts val="0"/>
              </a:spcBef>
              <a:spcAft>
                <a:spcPts val="0"/>
              </a:spcAft>
              <a:buFontTx/>
              <a:buChar char="-"/>
              <a:defRPr/>
            </a:pPr>
            <a:r>
              <a:rPr lang="de-DE" sz="3000" dirty="0">
                <a:latin typeface="+mn-lt"/>
                <a:cs typeface="+mn-cs"/>
                <a:sym typeface="Wingdings" panose="05000000000000000000" pitchFamily="2" charset="2"/>
              </a:rPr>
              <a:t>Durchführung von sogenannten Elefantenrunden, um Konflikte zu</a:t>
            </a:r>
          </a:p>
          <a:p>
            <a:pPr fontAlgn="auto">
              <a:spcBef>
                <a:spcPts val="0"/>
              </a:spcBef>
              <a:spcAft>
                <a:spcPts val="0"/>
              </a:spcAft>
              <a:defRPr/>
            </a:pPr>
            <a:r>
              <a:rPr lang="de-DE" sz="3000" dirty="0">
                <a:latin typeface="+mn-lt"/>
                <a:cs typeface="+mn-cs"/>
                <a:sym typeface="Wingdings" panose="05000000000000000000" pitchFamily="2" charset="2"/>
              </a:rPr>
              <a:t>    besprechen</a:t>
            </a:r>
          </a:p>
          <a:p>
            <a:pPr fontAlgn="auto">
              <a:spcBef>
                <a:spcPts val="0"/>
              </a:spcBef>
              <a:spcAft>
                <a:spcPts val="0"/>
              </a:spcAft>
              <a:defRPr/>
            </a:pPr>
            <a:endParaRPr lang="de-DE" sz="3000" dirty="0">
              <a:latin typeface="+mn-lt"/>
              <a:cs typeface="+mn-cs"/>
              <a:sym typeface="Wingdings" panose="05000000000000000000" pitchFamily="2" charset="2"/>
            </a:endParaRPr>
          </a:p>
          <a:p>
            <a:pPr marL="457200" indent="-457200" fontAlgn="auto">
              <a:spcBef>
                <a:spcPts val="0"/>
              </a:spcBef>
              <a:spcAft>
                <a:spcPts val="0"/>
              </a:spcAft>
              <a:buFontTx/>
              <a:buChar char="-"/>
              <a:defRPr/>
            </a:pPr>
            <a:r>
              <a:rPr lang="de-DE" sz="3000" dirty="0">
                <a:latin typeface="+mn-lt"/>
                <a:cs typeface="+mn-cs"/>
                <a:sym typeface="Wingdings" panose="05000000000000000000" pitchFamily="2" charset="2"/>
              </a:rPr>
              <a:t>Ablauf der Elefantenrunde ist orientiert </a:t>
            </a:r>
          </a:p>
          <a:p>
            <a:pPr fontAlgn="auto">
              <a:spcBef>
                <a:spcPts val="0"/>
              </a:spcBef>
              <a:spcAft>
                <a:spcPts val="0"/>
              </a:spcAft>
              <a:defRPr/>
            </a:pPr>
            <a:r>
              <a:rPr lang="de-DE" sz="3000" dirty="0">
                <a:latin typeface="+mn-lt"/>
                <a:cs typeface="+mn-cs"/>
                <a:sym typeface="Wingdings" panose="05000000000000000000" pitchFamily="2" charset="2"/>
              </a:rPr>
              <a:t>    an dem Schema auf dem abgebildeten </a:t>
            </a:r>
          </a:p>
          <a:p>
            <a:pPr fontAlgn="auto">
              <a:spcBef>
                <a:spcPts val="0"/>
              </a:spcBef>
              <a:spcAft>
                <a:spcPts val="0"/>
              </a:spcAft>
              <a:defRPr/>
            </a:pPr>
            <a:r>
              <a:rPr lang="de-DE" sz="3000" dirty="0">
                <a:latin typeface="+mn-lt"/>
                <a:cs typeface="+mn-cs"/>
                <a:sym typeface="Wingdings" panose="05000000000000000000" pitchFamily="2" charset="2"/>
              </a:rPr>
              <a:t>    Plakat</a:t>
            </a:r>
            <a:endParaRPr lang="de-DE" sz="3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37343" y="152400"/>
            <a:ext cx="11517313" cy="553998"/>
          </a:xfrm>
          <a:prstGeom prst="rect">
            <a:avLst/>
          </a:prstGeom>
          <a:noFill/>
        </p:spPr>
        <p:txBody>
          <a:bodyPr wrap="square">
            <a:spAutoFit/>
          </a:bodyPr>
          <a:lstStyle/>
          <a:p>
            <a:pPr fontAlgn="auto">
              <a:spcBef>
                <a:spcPts val="0"/>
              </a:spcBef>
              <a:spcAft>
                <a:spcPts val="0"/>
              </a:spcAft>
              <a:defRPr/>
            </a:pPr>
            <a:r>
              <a:rPr lang="de-DE" sz="3000" u="sng" dirty="0">
                <a:latin typeface="+mn-lt"/>
                <a:cs typeface="+mn-cs"/>
                <a:sym typeface="Wingdings" panose="05000000000000000000" pitchFamily="2" charset="2"/>
              </a:rPr>
              <a:t>Ablauf der „</a:t>
            </a:r>
            <a:r>
              <a:rPr lang="de-DE" sz="3000" u="sng" dirty="0">
                <a:latin typeface="+mn-lt"/>
                <a:cs typeface="+mn-cs"/>
                <a:sym typeface="Symbol" panose="05050102010706020507" pitchFamily="18" charset="2"/>
              </a:rPr>
              <a:t>Elefantenrunden“</a:t>
            </a:r>
            <a:r>
              <a:rPr lang="de-DE" sz="3000" dirty="0">
                <a:latin typeface="+mn-lt"/>
                <a:cs typeface="+mn-cs"/>
                <a:sym typeface="Symbol" panose="05050102010706020507" pitchFamily="18" charset="2"/>
              </a:rPr>
              <a:t>:</a:t>
            </a:r>
            <a:endParaRPr lang="de-DE" sz="3000" dirty="0">
              <a:latin typeface="+mn-lt"/>
              <a:cs typeface="+mn-cs"/>
            </a:endParaRPr>
          </a:p>
        </p:txBody>
      </p:sp>
      <p:pic>
        <p:nvPicPr>
          <p:cNvPr id="5" name="Grafik 1">
            <a:extLst>
              <a:ext uri="{FF2B5EF4-FFF2-40B4-BE49-F238E27FC236}">
                <a16:creationId xmlns:a16="http://schemas.microsoft.com/office/drawing/2014/main" id="{D59E4FF2-2D01-4A7E-BD53-B8173AD61ED1}"/>
              </a:ext>
            </a:extLst>
          </p:cNvPr>
          <p:cNvPicPr>
            <a:picLocks noChangeAspect="1"/>
          </p:cNvPicPr>
          <p:nvPr/>
        </p:nvPicPr>
        <p:blipFill>
          <a:blip r:embed="rId3"/>
          <a:srcRect/>
          <a:stretch>
            <a:fillRect/>
          </a:stretch>
        </p:blipFill>
        <p:spPr bwMode="auto">
          <a:xfrm>
            <a:off x="141287" y="569913"/>
            <a:ext cx="4908550" cy="6059487"/>
          </a:xfrm>
          <a:prstGeom prst="rect">
            <a:avLst/>
          </a:prstGeom>
          <a:noFill/>
          <a:ln w="9525">
            <a:noFill/>
            <a:miter lim="800000"/>
            <a:headEnd/>
            <a:tailEnd/>
          </a:ln>
        </p:spPr>
      </p:pic>
      <p:sp>
        <p:nvSpPr>
          <p:cNvPr id="6" name="Textfeld 5">
            <a:extLst>
              <a:ext uri="{FF2B5EF4-FFF2-40B4-BE49-F238E27FC236}">
                <a16:creationId xmlns:a16="http://schemas.microsoft.com/office/drawing/2014/main" id="{5512FB6F-DA7C-4879-ADCA-2FDA7E5D3779}"/>
              </a:ext>
            </a:extLst>
          </p:cNvPr>
          <p:cNvSpPr txBox="1"/>
          <p:nvPr/>
        </p:nvSpPr>
        <p:spPr>
          <a:xfrm>
            <a:off x="5049837" y="1477606"/>
            <a:ext cx="7755730" cy="1015663"/>
          </a:xfrm>
          <a:prstGeom prst="rect">
            <a:avLst/>
          </a:prstGeom>
          <a:noFill/>
        </p:spPr>
        <p:txBody>
          <a:bodyPr wrap="square">
            <a:spAutoFit/>
          </a:bodyPr>
          <a:lstStyle/>
          <a:p>
            <a:pPr marL="457200" indent="-457200" fontAlgn="auto">
              <a:spcBef>
                <a:spcPts val="0"/>
              </a:spcBef>
              <a:spcAft>
                <a:spcPts val="0"/>
              </a:spcAft>
              <a:buFont typeface="Wingdings" panose="05000000000000000000" pitchFamily="2" charset="2"/>
              <a:buChar char="à"/>
              <a:defRPr/>
            </a:pPr>
            <a:r>
              <a:rPr lang="de-DE" sz="3000" dirty="0">
                <a:latin typeface="+mn-lt"/>
                <a:cs typeface="+mn-cs"/>
                <a:sym typeface="Wingdings" panose="05000000000000000000" pitchFamily="2" charset="2"/>
              </a:rPr>
              <a:t>1. Kinder erzählen, um was es im Konflikt</a:t>
            </a:r>
          </a:p>
          <a:p>
            <a:pPr fontAlgn="auto">
              <a:spcBef>
                <a:spcPts val="0"/>
              </a:spcBef>
              <a:spcAft>
                <a:spcPts val="0"/>
              </a:spcAft>
              <a:defRPr/>
            </a:pPr>
            <a:r>
              <a:rPr lang="de-DE" sz="3000" dirty="0">
                <a:latin typeface="+mn-lt"/>
                <a:cs typeface="+mn-cs"/>
                <a:sym typeface="Wingdings" panose="05000000000000000000" pitchFamily="2" charset="2"/>
              </a:rPr>
              <a:t>    geht.</a:t>
            </a:r>
            <a:endParaRPr lang="de-DE" sz="3000" dirty="0">
              <a:latin typeface="+mn-lt"/>
              <a:cs typeface="+mn-cs"/>
            </a:endParaRPr>
          </a:p>
        </p:txBody>
      </p:sp>
      <p:sp>
        <p:nvSpPr>
          <p:cNvPr id="7" name="Textfeld 6">
            <a:extLst>
              <a:ext uri="{FF2B5EF4-FFF2-40B4-BE49-F238E27FC236}">
                <a16:creationId xmlns:a16="http://schemas.microsoft.com/office/drawing/2014/main" id="{4F06F4A4-0AD5-4606-876E-FC6A0A9E762C}"/>
              </a:ext>
            </a:extLst>
          </p:cNvPr>
          <p:cNvSpPr txBox="1"/>
          <p:nvPr/>
        </p:nvSpPr>
        <p:spPr>
          <a:xfrm>
            <a:off x="5049837" y="2551486"/>
            <a:ext cx="7755730" cy="553998"/>
          </a:xfrm>
          <a:prstGeom prst="rect">
            <a:avLst/>
          </a:prstGeom>
          <a:noFill/>
        </p:spPr>
        <p:txBody>
          <a:bodyPr wrap="square">
            <a:spAutoFit/>
          </a:bodyPr>
          <a:lstStyle/>
          <a:p>
            <a:pPr fontAlgn="auto">
              <a:spcBef>
                <a:spcPts val="0"/>
              </a:spcBef>
              <a:spcAft>
                <a:spcPts val="0"/>
              </a:spcAft>
              <a:defRPr/>
            </a:pPr>
            <a:r>
              <a:rPr lang="de-DE" sz="3000" dirty="0">
                <a:latin typeface="+mn-lt"/>
                <a:cs typeface="+mn-cs"/>
                <a:sym typeface="Wingdings" panose="05000000000000000000" pitchFamily="2" charset="2"/>
              </a:rPr>
              <a:t> 2. Wie fühlen sich die beteiligten Kinder?</a:t>
            </a:r>
            <a:endParaRPr lang="de-DE" sz="3000" dirty="0">
              <a:latin typeface="+mn-lt"/>
              <a:cs typeface="+mn-cs"/>
            </a:endParaRPr>
          </a:p>
        </p:txBody>
      </p:sp>
      <p:sp>
        <p:nvSpPr>
          <p:cNvPr id="8" name="Textfeld 7">
            <a:extLst>
              <a:ext uri="{FF2B5EF4-FFF2-40B4-BE49-F238E27FC236}">
                <a16:creationId xmlns:a16="http://schemas.microsoft.com/office/drawing/2014/main" id="{C9054DFF-11C9-4DB8-9F0F-89AD19E4A16D}"/>
              </a:ext>
            </a:extLst>
          </p:cNvPr>
          <p:cNvSpPr txBox="1"/>
          <p:nvPr/>
        </p:nvSpPr>
        <p:spPr>
          <a:xfrm>
            <a:off x="5049837" y="3365202"/>
            <a:ext cx="7755730" cy="1938992"/>
          </a:xfrm>
          <a:prstGeom prst="rect">
            <a:avLst/>
          </a:prstGeom>
          <a:noFill/>
        </p:spPr>
        <p:txBody>
          <a:bodyPr wrap="square">
            <a:spAutoFit/>
          </a:bodyPr>
          <a:lstStyle/>
          <a:p>
            <a:pPr marL="457200" indent="-457200" fontAlgn="auto">
              <a:spcBef>
                <a:spcPts val="0"/>
              </a:spcBef>
              <a:spcAft>
                <a:spcPts val="0"/>
              </a:spcAft>
              <a:buFont typeface="Wingdings" panose="05000000000000000000" pitchFamily="2" charset="2"/>
              <a:buChar char="à"/>
              <a:defRPr/>
            </a:pPr>
            <a:r>
              <a:rPr lang="de-DE" sz="3000" dirty="0">
                <a:latin typeface="+mn-lt"/>
                <a:cs typeface="+mn-cs"/>
                <a:sym typeface="Wingdings" panose="05000000000000000000" pitchFamily="2" charset="2"/>
              </a:rPr>
              <a:t>3. Kinder berichten:  </a:t>
            </a:r>
          </a:p>
          <a:p>
            <a:pPr fontAlgn="auto">
              <a:spcBef>
                <a:spcPts val="0"/>
              </a:spcBef>
              <a:spcAft>
                <a:spcPts val="0"/>
              </a:spcAft>
              <a:defRPr/>
            </a:pPr>
            <a:r>
              <a:rPr lang="de-DE" sz="3000" dirty="0">
                <a:latin typeface="+mn-lt"/>
                <a:cs typeface="+mn-cs"/>
                <a:sym typeface="Wingdings" panose="05000000000000000000" pitchFamily="2" charset="2"/>
              </a:rPr>
              <a:t>        Was spielt in den Streit mit hinein? Was   </a:t>
            </a:r>
          </a:p>
          <a:p>
            <a:pPr fontAlgn="auto">
              <a:spcBef>
                <a:spcPts val="0"/>
              </a:spcBef>
              <a:spcAft>
                <a:spcPts val="0"/>
              </a:spcAft>
              <a:defRPr/>
            </a:pPr>
            <a:r>
              <a:rPr lang="de-DE" sz="3000" dirty="0">
                <a:latin typeface="+mn-lt"/>
                <a:cs typeface="+mn-cs"/>
                <a:sym typeface="Wingdings" panose="05000000000000000000" pitchFamily="2" charset="2"/>
              </a:rPr>
              <a:t>        war vorher? Um welche Grenzen geht </a:t>
            </a:r>
          </a:p>
          <a:p>
            <a:pPr fontAlgn="auto">
              <a:spcBef>
                <a:spcPts val="0"/>
              </a:spcBef>
              <a:spcAft>
                <a:spcPts val="0"/>
              </a:spcAft>
              <a:defRPr/>
            </a:pPr>
            <a:r>
              <a:rPr lang="de-DE" sz="3000" dirty="0">
                <a:latin typeface="+mn-lt"/>
                <a:cs typeface="+mn-cs"/>
                <a:sym typeface="Wingdings" panose="05000000000000000000" pitchFamily="2" charset="2"/>
              </a:rPr>
              <a:t>         es?</a:t>
            </a:r>
          </a:p>
        </p:txBody>
      </p:sp>
      <p:sp>
        <p:nvSpPr>
          <p:cNvPr id="9" name="Textfeld 8">
            <a:extLst>
              <a:ext uri="{FF2B5EF4-FFF2-40B4-BE49-F238E27FC236}">
                <a16:creationId xmlns:a16="http://schemas.microsoft.com/office/drawing/2014/main" id="{01A37237-8AB2-40FA-9599-272F39953122}"/>
              </a:ext>
            </a:extLst>
          </p:cNvPr>
          <p:cNvSpPr txBox="1"/>
          <p:nvPr/>
        </p:nvSpPr>
        <p:spPr>
          <a:xfrm>
            <a:off x="5049837" y="5211214"/>
            <a:ext cx="7755730" cy="1015663"/>
          </a:xfrm>
          <a:prstGeom prst="rect">
            <a:avLst/>
          </a:prstGeom>
          <a:noFill/>
        </p:spPr>
        <p:txBody>
          <a:bodyPr wrap="square">
            <a:spAutoFit/>
          </a:bodyPr>
          <a:lstStyle/>
          <a:p>
            <a:pPr marL="457200" indent="-457200" fontAlgn="auto">
              <a:spcBef>
                <a:spcPts val="0"/>
              </a:spcBef>
              <a:spcAft>
                <a:spcPts val="0"/>
              </a:spcAft>
              <a:buFont typeface="Wingdings" panose="05000000000000000000" pitchFamily="2" charset="2"/>
              <a:buChar char="à"/>
              <a:defRPr/>
            </a:pPr>
            <a:r>
              <a:rPr lang="de-DE" sz="3000" dirty="0">
                <a:latin typeface="+mn-lt"/>
                <a:cs typeface="+mn-cs"/>
                <a:sym typeface="Wingdings" panose="05000000000000000000" pitchFamily="2" charset="2"/>
              </a:rPr>
              <a:t>4. Was brauchen die Beteiligten, damit es </a:t>
            </a:r>
          </a:p>
          <a:p>
            <a:pPr fontAlgn="auto">
              <a:spcBef>
                <a:spcPts val="0"/>
              </a:spcBef>
              <a:spcAft>
                <a:spcPts val="0"/>
              </a:spcAft>
              <a:defRPr/>
            </a:pPr>
            <a:r>
              <a:rPr lang="de-DE" sz="3000" dirty="0">
                <a:latin typeface="+mn-lt"/>
                <a:cs typeface="+mn-cs"/>
                <a:sym typeface="Wingdings" panose="05000000000000000000" pitchFamily="2" charset="2"/>
              </a:rPr>
              <a:t>     ihnen wieder gut geht?</a:t>
            </a:r>
            <a:endParaRPr lang="de-DE" sz="3000" dirty="0">
              <a:latin typeface="+mn-lt"/>
              <a:cs typeface="+mn-cs"/>
            </a:endParaRPr>
          </a:p>
        </p:txBody>
      </p:sp>
    </p:spTree>
    <p:extLst>
      <p:ext uri="{BB962C8B-B14F-4D97-AF65-F5344CB8AC3E}">
        <p14:creationId xmlns:p14="http://schemas.microsoft.com/office/powerpoint/2010/main" val="24480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Effect transition="in" filter="fade">
                                      <p:cBhvr>
                                        <p:cTn id="49" dur="1000"/>
                                        <p:tgtEl>
                                          <p:spTgt spid="8">
                                            <p:txEl>
                                              <p:pRg st="2" end="2"/>
                                            </p:txEl>
                                          </p:spTgt>
                                        </p:tgtEl>
                                      </p:cBhvr>
                                    </p:animEffect>
                                    <p:anim calcmode="lin" valueType="num">
                                      <p:cBhvr>
                                        <p:cTn id="5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3" end="3"/>
                                            </p:txEl>
                                          </p:spTgt>
                                        </p:tgtEl>
                                        <p:attrNameLst>
                                          <p:attrName>style.visibility</p:attrName>
                                        </p:attrNameLst>
                                      </p:cBhvr>
                                      <p:to>
                                        <p:strVal val="visible"/>
                                      </p:to>
                                    </p:set>
                                    <p:animEffect transition="in" filter="fade">
                                      <p:cBhvr>
                                        <p:cTn id="56" dur="1000"/>
                                        <p:tgtEl>
                                          <p:spTgt spid="8">
                                            <p:txEl>
                                              <p:pRg st="3" end="3"/>
                                            </p:txEl>
                                          </p:spTgt>
                                        </p:tgtEl>
                                      </p:cBhvr>
                                    </p:animEffect>
                                    <p:anim calcmode="lin" valueType="num">
                                      <p:cBhvr>
                                        <p:cTn id="5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9">
                                            <p:txEl>
                                              <p:pRg st="0" end="0"/>
                                            </p:txEl>
                                          </p:spTgt>
                                        </p:tgtEl>
                                        <p:attrNameLst>
                                          <p:attrName>style.visibility</p:attrName>
                                        </p:attrNameLst>
                                      </p:cBhvr>
                                      <p:to>
                                        <p:strVal val="visible"/>
                                      </p:to>
                                    </p:set>
                                    <p:animEffect transition="in" filter="fade">
                                      <p:cBhvr>
                                        <p:cTn id="63" dur="1000"/>
                                        <p:tgtEl>
                                          <p:spTgt spid="9">
                                            <p:txEl>
                                              <p:pRg st="0" end="0"/>
                                            </p:txEl>
                                          </p:spTgt>
                                        </p:tgtEl>
                                      </p:cBhvr>
                                    </p:animEffect>
                                    <p:anim calcmode="lin" valueType="num">
                                      <p:cBhvr>
                                        <p:cTn id="6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1" end="1"/>
                                            </p:txEl>
                                          </p:spTgt>
                                        </p:tgtEl>
                                        <p:attrNameLst>
                                          <p:attrName>style.visibility</p:attrName>
                                        </p:attrNameLst>
                                      </p:cBhvr>
                                      <p:to>
                                        <p:strVal val="visible"/>
                                      </p:to>
                                    </p:set>
                                    <p:animEffect transition="in" filter="fade">
                                      <p:cBhvr>
                                        <p:cTn id="70" dur="1000"/>
                                        <p:tgtEl>
                                          <p:spTgt spid="9">
                                            <p:txEl>
                                              <p:pRg st="1" end="1"/>
                                            </p:txEl>
                                          </p:spTgt>
                                        </p:tgtEl>
                                      </p:cBhvr>
                                    </p:animEffect>
                                    <p:anim calcmode="lin" valueType="num">
                                      <p:cBhvr>
                                        <p:cTn id="7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395288" y="2173288"/>
            <a:ext cx="11401425" cy="2862322"/>
          </a:xfrm>
          <a:prstGeom prst="rect">
            <a:avLst/>
          </a:prstGeom>
          <a:noFill/>
          <a:ln w="9525">
            <a:noFill/>
            <a:miter lim="800000"/>
            <a:headEnd/>
            <a:tailEnd/>
          </a:ln>
        </p:spPr>
        <p:txBody>
          <a:bodyPr>
            <a:spAutoFit/>
          </a:bodyPr>
          <a:lstStyle/>
          <a:p>
            <a:pPr algn="ctr"/>
            <a:r>
              <a:rPr lang="de-DE" sz="3000" dirty="0">
                <a:latin typeface="Gill Sans MT" pitchFamily="34" charset="0"/>
              </a:rPr>
              <a:t>  </a:t>
            </a:r>
          </a:p>
          <a:p>
            <a:pPr algn="ctr"/>
            <a:r>
              <a:rPr lang="de-DE" sz="3000" dirty="0">
                <a:latin typeface="Gill Sans MT" pitchFamily="34" charset="0"/>
              </a:rPr>
              <a:t>Wir hoffen, dass wir Ihnen mit dieser Präsentation das WIR- Projekt näher bringen konnten!</a:t>
            </a:r>
          </a:p>
          <a:p>
            <a:pPr algn="ctr"/>
            <a:endParaRPr lang="de-DE" sz="3000" dirty="0">
              <a:latin typeface="Gill Sans MT" pitchFamily="34" charset="0"/>
            </a:endParaRPr>
          </a:p>
          <a:p>
            <a:pPr algn="ctr"/>
            <a:r>
              <a:rPr lang="de-DE" sz="3000" dirty="0">
                <a:latin typeface="Gill Sans MT" pitchFamily="34" charset="0"/>
              </a:rPr>
              <a:t>Vielen Dank für Ihr Interesse!</a:t>
            </a:r>
          </a:p>
          <a:p>
            <a:endParaRPr lang="de-DE" sz="3000" b="1" dirty="0">
              <a:latin typeface="Gill Sans MT" pitchFamily="34" charset="0"/>
            </a:endParaRPr>
          </a:p>
        </p:txBody>
      </p:sp>
      <p:sp>
        <p:nvSpPr>
          <p:cNvPr id="5" name="Textfeld 4">
            <a:extLst>
              <a:ext uri="{FF2B5EF4-FFF2-40B4-BE49-F238E27FC236}">
                <a16:creationId xmlns:a16="http://schemas.microsoft.com/office/drawing/2014/main" id="{AC2D3D89-36B3-4AEB-A0AD-570A6100FA56}"/>
              </a:ext>
            </a:extLst>
          </p:cNvPr>
          <p:cNvSpPr txBox="1">
            <a:spLocks noChangeArrowheads="1"/>
          </p:cNvSpPr>
          <p:nvPr/>
        </p:nvSpPr>
        <p:spPr bwMode="auto">
          <a:xfrm>
            <a:off x="223838" y="6130925"/>
            <a:ext cx="11401425" cy="400110"/>
          </a:xfrm>
          <a:prstGeom prst="rect">
            <a:avLst/>
          </a:prstGeom>
          <a:noFill/>
          <a:ln w="9525">
            <a:noFill/>
            <a:miter lim="800000"/>
            <a:headEnd/>
            <a:tailEnd/>
          </a:ln>
        </p:spPr>
        <p:txBody>
          <a:bodyPr>
            <a:spAutoFit/>
          </a:bodyPr>
          <a:lstStyle/>
          <a:p>
            <a:r>
              <a:rPr lang="de-DE" sz="2000" dirty="0"/>
              <a:t>Bilder der Präsentation entnommen aus: www.schulbilder.org</a:t>
            </a:r>
            <a:endParaRPr lang="de-DE" sz="2000" dirty="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46125" y="355600"/>
            <a:ext cx="11366500" cy="3323987"/>
          </a:xfrm>
          <a:prstGeom prst="rect">
            <a:avLst/>
          </a:prstGeom>
          <a:noFill/>
        </p:spPr>
        <p:txBody>
          <a:bodyPr>
            <a:spAutoFit/>
          </a:bodyPr>
          <a:lstStyle/>
          <a:p>
            <a:pPr fontAlgn="auto">
              <a:spcBef>
                <a:spcPts val="0"/>
              </a:spcBef>
              <a:spcAft>
                <a:spcPts val="0"/>
              </a:spcAft>
              <a:defRPr/>
            </a:pPr>
            <a:r>
              <a:rPr lang="de-DE" sz="3000" u="sng" dirty="0">
                <a:latin typeface="+mn-lt"/>
                <a:cs typeface="+mn-cs"/>
              </a:rPr>
              <a:t>Was Sie in dieser Präsentation erwartet:</a:t>
            </a:r>
          </a:p>
          <a:p>
            <a:pPr fontAlgn="auto">
              <a:spcBef>
                <a:spcPts val="0"/>
              </a:spcBef>
              <a:spcAft>
                <a:spcPts val="0"/>
              </a:spcAft>
              <a:defRPr/>
            </a:pPr>
            <a:endParaRPr lang="de-DE" sz="3000" dirty="0">
              <a:latin typeface="+mn-lt"/>
              <a:cs typeface="+mn-cs"/>
            </a:endParaRPr>
          </a:p>
          <a:p>
            <a:pPr marL="285750" indent="-285750" fontAlgn="auto">
              <a:spcBef>
                <a:spcPts val="0"/>
              </a:spcBef>
              <a:spcAft>
                <a:spcPts val="0"/>
              </a:spcAft>
              <a:buFont typeface="Arial" panose="020B0604020202020204" pitchFamily="34" charset="0"/>
              <a:buChar char="•"/>
              <a:defRPr/>
            </a:pPr>
            <a:r>
              <a:rPr lang="de-DE" sz="3000" dirty="0">
                <a:latin typeface="+mn-lt"/>
                <a:cs typeface="+mn-cs"/>
              </a:rPr>
              <a:t>Fakten rund um das WIR-Projekt</a:t>
            </a:r>
          </a:p>
          <a:p>
            <a:pPr fontAlgn="auto">
              <a:spcBef>
                <a:spcPts val="0"/>
              </a:spcBef>
              <a:spcAft>
                <a:spcPts val="0"/>
              </a:spcAft>
              <a:defRPr/>
            </a:pPr>
            <a:endParaRPr lang="de-DE" sz="3000" dirty="0">
              <a:latin typeface="+mn-lt"/>
              <a:cs typeface="+mn-cs"/>
            </a:endParaRPr>
          </a:p>
          <a:p>
            <a:pPr marL="285750" indent="-285750" fontAlgn="auto">
              <a:spcBef>
                <a:spcPts val="0"/>
              </a:spcBef>
              <a:spcAft>
                <a:spcPts val="0"/>
              </a:spcAft>
              <a:buFont typeface="Arial" panose="020B0604020202020204" pitchFamily="34" charset="0"/>
              <a:buChar char="•"/>
              <a:defRPr/>
            </a:pPr>
            <a:r>
              <a:rPr lang="de-DE" sz="3000" dirty="0">
                <a:latin typeface="+mn-lt"/>
                <a:cs typeface="+mn-cs"/>
              </a:rPr>
              <a:t>Begrifflichkeiten: Werte – Integration – Resilienz</a:t>
            </a:r>
          </a:p>
          <a:p>
            <a:pPr fontAlgn="auto">
              <a:spcBef>
                <a:spcPts val="0"/>
              </a:spcBef>
              <a:spcAft>
                <a:spcPts val="0"/>
              </a:spcAft>
              <a:defRPr/>
            </a:pPr>
            <a:endParaRPr lang="de-DE" sz="3000" dirty="0">
              <a:latin typeface="+mn-lt"/>
              <a:cs typeface="+mn-cs"/>
            </a:endParaRPr>
          </a:p>
          <a:p>
            <a:pPr marL="285750" indent="-285750" fontAlgn="auto">
              <a:spcBef>
                <a:spcPts val="0"/>
              </a:spcBef>
              <a:spcAft>
                <a:spcPts val="0"/>
              </a:spcAft>
              <a:buFont typeface="Arial" panose="020B0604020202020204" pitchFamily="34" charset="0"/>
              <a:buChar char="•"/>
              <a:defRPr/>
            </a:pPr>
            <a:r>
              <a:rPr lang="de-DE" sz="3000" dirty="0">
                <a:latin typeface="+mn-lt"/>
                <a:cs typeface="+mn-cs"/>
              </a:rPr>
              <a:t>Leitfiguren des Projektes:  Affe, Adler, Elefant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875" y="330200"/>
            <a:ext cx="11325225" cy="4708981"/>
          </a:xfrm>
          <a:prstGeom prst="rect">
            <a:avLst/>
          </a:prstGeom>
          <a:noFill/>
        </p:spPr>
        <p:txBody>
          <a:bodyPr>
            <a:spAutoFit/>
          </a:bodyPr>
          <a:lstStyle/>
          <a:p>
            <a:pPr fontAlgn="auto">
              <a:spcBef>
                <a:spcPts val="0"/>
              </a:spcBef>
              <a:spcAft>
                <a:spcPts val="0"/>
              </a:spcAft>
              <a:defRPr/>
            </a:pPr>
            <a:r>
              <a:rPr lang="de-DE" sz="3000" u="sng" dirty="0">
                <a:latin typeface="+mn-lt"/>
                <a:cs typeface="+mn-cs"/>
              </a:rPr>
              <a:t>Fakten rund um das WIR-Projekt:</a:t>
            </a:r>
          </a:p>
          <a:p>
            <a:pPr fontAlgn="auto">
              <a:spcBef>
                <a:spcPts val="0"/>
              </a:spcBef>
              <a:spcAft>
                <a:spcPts val="0"/>
              </a:spcAft>
              <a:defRPr/>
            </a:pPr>
            <a:endParaRPr lang="de-DE" sz="3000" u="sng" dirty="0">
              <a:latin typeface="+mn-lt"/>
              <a:cs typeface="+mn-cs"/>
            </a:endParaRP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Projekt zur präventiven Konfliktbearbeitung und Wertevermittlung </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2011 Preis für Demokratie und Toleranz der Bundeszentrale für politische Bildung</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wird unterstützt durch das Bündnis für Familien der Stadt Nürnberg</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entwickelt vom fränkischen Bildungswerk für Friedensarbeit</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parallele Einführung und Weiterführung in Grundschule, Hort und Kita/Kiga</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Verortung im </a:t>
            </a:r>
            <a:r>
              <a:rPr lang="de-DE" sz="3000" dirty="0" err="1">
                <a:latin typeface="+mn-lt"/>
                <a:cs typeface="+mn-cs"/>
              </a:rPr>
              <a:t>LehrplanPlus</a:t>
            </a:r>
            <a:r>
              <a:rPr lang="de-DE" sz="3000" dirty="0">
                <a:latin typeface="+mn-lt"/>
                <a:cs typeface="+mn-cs"/>
              </a:rPr>
              <a:t>: HSU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a:spLocks noChangeArrowheads="1"/>
          </p:cNvSpPr>
          <p:nvPr/>
        </p:nvSpPr>
        <p:spPr bwMode="auto">
          <a:xfrm>
            <a:off x="1806575" y="2921000"/>
            <a:ext cx="8274050" cy="1016000"/>
          </a:xfrm>
          <a:prstGeom prst="rect">
            <a:avLst/>
          </a:prstGeom>
          <a:noFill/>
          <a:ln w="9525">
            <a:noFill/>
            <a:miter lim="800000"/>
            <a:headEnd/>
            <a:tailEnd/>
          </a:ln>
        </p:spPr>
        <p:txBody>
          <a:bodyPr>
            <a:spAutoFit/>
          </a:bodyPr>
          <a:lstStyle/>
          <a:p>
            <a:r>
              <a:rPr lang="de-DE" sz="3000">
                <a:latin typeface="Gill Sans MT" pitchFamily="34" charset="0"/>
              </a:rPr>
              <a:t>Begrifflichkeiten:  Werte – Integration – Resilienz</a:t>
            </a:r>
          </a:p>
          <a:p>
            <a:endParaRPr lang="de-DE" sz="300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44513" y="347663"/>
            <a:ext cx="10945812" cy="3322637"/>
          </a:xfrm>
          <a:prstGeom prst="rect">
            <a:avLst/>
          </a:prstGeom>
        </p:spPr>
        <p:txBody>
          <a:bodyPr>
            <a:spAutoFit/>
          </a:bodyPr>
          <a:lstStyle/>
          <a:p>
            <a:pPr fontAlgn="auto">
              <a:spcBef>
                <a:spcPts val="0"/>
              </a:spcBef>
              <a:spcAft>
                <a:spcPts val="0"/>
              </a:spcAft>
              <a:defRPr/>
            </a:pPr>
            <a:r>
              <a:rPr lang="de-DE" sz="3000" b="1" dirty="0">
                <a:latin typeface="+mn-lt"/>
                <a:cs typeface="+mn-cs"/>
              </a:rPr>
              <a:t>Werte</a:t>
            </a:r>
            <a:r>
              <a:rPr lang="de-DE" sz="3000" dirty="0">
                <a:latin typeface="+mn-lt"/>
                <a:cs typeface="+mn-cs"/>
              </a:rPr>
              <a:t> sind</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positive Orientierungen einer Gruppe</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in der Gruppe verbindlich</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Grundlage für Regeln und moralisches Verantwortungsgefühl</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kulturell bedingt</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sind in Ritualen erkennbar</a:t>
            </a: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p:txBody>
      </p:sp>
      <p:sp>
        <p:nvSpPr>
          <p:cNvPr id="3" name="Rechteck 2"/>
          <p:cNvSpPr>
            <a:spLocks noChangeArrowheads="1"/>
          </p:cNvSpPr>
          <p:nvPr/>
        </p:nvSpPr>
        <p:spPr bwMode="auto">
          <a:xfrm>
            <a:off x="544513" y="3670300"/>
            <a:ext cx="10945812" cy="1477963"/>
          </a:xfrm>
          <a:prstGeom prst="rect">
            <a:avLst/>
          </a:prstGeom>
          <a:noFill/>
          <a:ln w="9525">
            <a:noFill/>
            <a:miter lim="800000"/>
            <a:headEnd/>
            <a:tailEnd/>
          </a:ln>
        </p:spPr>
        <p:txBody>
          <a:bodyPr>
            <a:spAutoFit/>
          </a:bodyPr>
          <a:lstStyle/>
          <a:p>
            <a:r>
              <a:rPr lang="de-DE" sz="3000" u="sng" dirty="0">
                <a:latin typeface="Gill Sans MT" pitchFamily="34" charset="0"/>
              </a:rPr>
              <a:t>Grundlegende Werte unserer Gesellschaft:</a:t>
            </a:r>
          </a:p>
          <a:p>
            <a:r>
              <a:rPr lang="de-DE" sz="3000" dirty="0">
                <a:latin typeface="Gill Sans MT" pitchFamily="34" charset="0"/>
              </a:rPr>
              <a:t>Würde, Ehre, Wahrheit, Gesundheit, Freiheit, Schönheit, Gerechtigkeit, Gleichheit, Treue, Solidarität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fade">
                                      <p:cBhvr>
                                        <p:cTn id="56" dur="1000"/>
                                        <p:tgtEl>
                                          <p:spTgt spid="3">
                                            <p:txEl>
                                              <p:pRg st="1" end="1"/>
                                            </p:txEl>
                                          </p:spTgt>
                                        </p:tgtEl>
                                      </p:cBhvr>
                                    </p:animEffect>
                                    <p:anim calcmode="lin" valueType="num">
                                      <p:cBhvr>
                                        <p:cTn id="5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6863" y="296863"/>
            <a:ext cx="11512550" cy="4708981"/>
          </a:xfrm>
          <a:prstGeom prst="rect">
            <a:avLst/>
          </a:prstGeom>
          <a:noFill/>
        </p:spPr>
        <p:txBody>
          <a:bodyPr>
            <a:spAutoFit/>
          </a:bodyPr>
          <a:lstStyle/>
          <a:p>
            <a:pPr fontAlgn="auto">
              <a:spcBef>
                <a:spcPts val="0"/>
              </a:spcBef>
              <a:spcAft>
                <a:spcPts val="0"/>
              </a:spcAft>
              <a:defRPr/>
            </a:pPr>
            <a:r>
              <a:rPr lang="de-DE" sz="3000" dirty="0">
                <a:latin typeface="+mn-lt"/>
                <a:cs typeface="+mn-cs"/>
              </a:rPr>
              <a:t>Das </a:t>
            </a:r>
            <a:r>
              <a:rPr lang="de-DE" sz="3000" b="1" dirty="0">
                <a:latin typeface="+mn-lt"/>
                <a:cs typeface="+mn-cs"/>
              </a:rPr>
              <a:t>WIR-Projekt</a:t>
            </a:r>
            <a:r>
              <a:rPr lang="de-DE" sz="3000" dirty="0">
                <a:latin typeface="+mn-lt"/>
                <a:cs typeface="+mn-cs"/>
              </a:rPr>
              <a:t> bietet hierfür</a:t>
            </a:r>
          </a:p>
          <a:p>
            <a:pPr fontAlgn="auto">
              <a:spcBef>
                <a:spcPts val="0"/>
              </a:spcBef>
              <a:spcAft>
                <a:spcPts val="0"/>
              </a:spcAft>
              <a:defRPr/>
            </a:pPr>
            <a:endParaRPr lang="de-DE" sz="3000" dirty="0">
              <a:latin typeface="+mn-lt"/>
              <a:cs typeface="+mn-cs"/>
            </a:endParaRP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einen kindgerechten Rahmen, um regelmäßig über Werte und deren Grundlagen zu sprechen (ohne moralischen Zeigefinger)</a:t>
            </a:r>
          </a:p>
          <a:p>
            <a:pPr fontAlgn="auto">
              <a:spcBef>
                <a:spcPts val="0"/>
              </a:spcBef>
              <a:spcAft>
                <a:spcPts val="0"/>
              </a:spcAft>
              <a:defRPr/>
            </a:pPr>
            <a:endParaRPr lang="de-DE" sz="3000" dirty="0">
              <a:latin typeface="+mn-lt"/>
              <a:cs typeface="+mn-cs"/>
            </a:endParaRP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alltägliche Reflexion</a:t>
            </a:r>
          </a:p>
          <a:p>
            <a:pPr fontAlgn="auto">
              <a:spcBef>
                <a:spcPts val="0"/>
              </a:spcBef>
              <a:spcAft>
                <a:spcPts val="0"/>
              </a:spcAft>
              <a:defRPr/>
            </a:pPr>
            <a:endParaRPr lang="de-DE" sz="3000" dirty="0">
              <a:latin typeface="+mn-lt"/>
              <a:cs typeface="+mn-cs"/>
            </a:endParaRP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die Bearbeitung von Konflikten als Lernfeld mit dem Ziel, Werte herauszuarbeiten und zu festigen.</a:t>
            </a: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544513" y="347663"/>
            <a:ext cx="10791825" cy="1938337"/>
          </a:xfrm>
          <a:prstGeom prst="rect">
            <a:avLst/>
          </a:prstGeom>
        </p:spPr>
        <p:txBody>
          <a:bodyPr>
            <a:spAutoFit/>
          </a:bodyPr>
          <a:lstStyle/>
          <a:p>
            <a:pPr fontAlgn="auto">
              <a:spcBef>
                <a:spcPts val="0"/>
              </a:spcBef>
              <a:spcAft>
                <a:spcPts val="0"/>
              </a:spcAft>
              <a:defRPr/>
            </a:pPr>
            <a:r>
              <a:rPr lang="de-DE" sz="3000" b="1" dirty="0">
                <a:latin typeface="+mn-lt"/>
                <a:cs typeface="+mn-cs"/>
              </a:rPr>
              <a:t>Integration</a:t>
            </a:r>
          </a:p>
          <a:p>
            <a:pPr fontAlgn="auto">
              <a:spcBef>
                <a:spcPts val="0"/>
              </a:spcBef>
              <a:spcAft>
                <a:spcPts val="0"/>
              </a:spcAft>
              <a:defRPr/>
            </a:pPr>
            <a:r>
              <a:rPr lang="de-DE" sz="3000" dirty="0">
                <a:latin typeface="+mn-lt"/>
                <a:cs typeface="+mn-cs"/>
              </a:rPr>
              <a:t>meint die Verbindung vom Eigenen (eigene Bedürfnisse) und dem, was der Andere braucht. </a:t>
            </a:r>
            <a:r>
              <a:rPr lang="de-DE" sz="3000" dirty="0">
                <a:latin typeface="+mn-lt"/>
                <a:cs typeface="+mn-cs"/>
                <a:sym typeface="Wingdings" panose="05000000000000000000" pitchFamily="2" charset="2"/>
              </a:rPr>
              <a:t> natürliches Spannungsfeld</a:t>
            </a:r>
            <a:endParaRPr lang="de-DE" sz="3000" dirty="0">
              <a:latin typeface="+mn-lt"/>
              <a:cs typeface="+mn-cs"/>
            </a:endParaRP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p:txBody>
      </p:sp>
      <p:sp>
        <p:nvSpPr>
          <p:cNvPr id="3" name="Textfeld 2"/>
          <p:cNvSpPr txBox="1"/>
          <p:nvPr/>
        </p:nvSpPr>
        <p:spPr>
          <a:xfrm>
            <a:off x="544513" y="1997075"/>
            <a:ext cx="10975975" cy="2863850"/>
          </a:xfrm>
          <a:prstGeom prst="rect">
            <a:avLst/>
          </a:prstGeom>
          <a:noFill/>
        </p:spPr>
        <p:txBody>
          <a:bodyPr>
            <a:spAutoFit/>
          </a:bodyPr>
          <a:lstStyle/>
          <a:p>
            <a:pPr fontAlgn="auto">
              <a:spcBef>
                <a:spcPts val="0"/>
              </a:spcBef>
              <a:spcAft>
                <a:spcPts val="0"/>
              </a:spcAft>
              <a:defRPr/>
            </a:pPr>
            <a:r>
              <a:rPr lang="de-DE" sz="3000" u="sng" dirty="0">
                <a:latin typeface="+mn-lt"/>
                <a:cs typeface="+mn-cs"/>
              </a:rPr>
              <a:t>Unterstützung der Integration durch das WIR-Projekt:</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Möglichkeiten über Gefühle zu sprechen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Klärung von Regeln und deren Wiederholung in der Klasse</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Schlüsselfrage nach Konfliktklärung: Was brauchen wir, damit wir wieder gut lernen können?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Thematisierung persönlicher Grenzen („Stopp“)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41313" y="292100"/>
            <a:ext cx="10890250" cy="2862263"/>
          </a:xfrm>
          <a:prstGeom prst="rect">
            <a:avLst/>
          </a:prstGeom>
        </p:spPr>
        <p:txBody>
          <a:bodyPr>
            <a:spAutoFit/>
          </a:bodyPr>
          <a:lstStyle/>
          <a:p>
            <a:pPr fontAlgn="auto">
              <a:spcBef>
                <a:spcPts val="0"/>
              </a:spcBef>
              <a:spcAft>
                <a:spcPts val="0"/>
              </a:spcAft>
              <a:defRPr/>
            </a:pPr>
            <a:r>
              <a:rPr lang="de-DE" sz="3000" dirty="0">
                <a:latin typeface="+mn-lt"/>
                <a:cs typeface="+mn-cs"/>
              </a:rPr>
              <a:t>Unter </a:t>
            </a:r>
            <a:r>
              <a:rPr lang="de-DE" sz="3000" b="1" dirty="0">
                <a:latin typeface="+mn-lt"/>
                <a:cs typeface="+mn-cs"/>
              </a:rPr>
              <a:t>Resilienz</a:t>
            </a:r>
            <a:r>
              <a:rPr lang="de-DE" sz="3000" dirty="0">
                <a:latin typeface="+mn-lt"/>
                <a:cs typeface="+mn-cs"/>
              </a:rPr>
              <a:t> versteht man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eigene Kräfte, um Kummer zu kanalisieren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Fähigkeiten, negative Gefühle in positive umzugestalten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Energien, um sich zur Wehr zu setzen und Schwierigkeiten meistern zu können</a:t>
            </a: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p:txBody>
      </p:sp>
      <p:sp>
        <p:nvSpPr>
          <p:cNvPr id="4" name="Textfeld 3"/>
          <p:cNvSpPr txBox="1"/>
          <p:nvPr/>
        </p:nvSpPr>
        <p:spPr>
          <a:xfrm>
            <a:off x="341313" y="2798763"/>
            <a:ext cx="11336337" cy="4246562"/>
          </a:xfrm>
          <a:prstGeom prst="rect">
            <a:avLst/>
          </a:prstGeom>
          <a:noFill/>
        </p:spPr>
        <p:txBody>
          <a:bodyPr>
            <a:spAutoFit/>
          </a:bodyPr>
          <a:lstStyle/>
          <a:p>
            <a:pPr fontAlgn="auto">
              <a:spcBef>
                <a:spcPts val="0"/>
              </a:spcBef>
              <a:spcAft>
                <a:spcPts val="0"/>
              </a:spcAft>
              <a:defRPr/>
            </a:pPr>
            <a:r>
              <a:rPr lang="de-DE" sz="3000" u="sng" dirty="0">
                <a:latin typeface="+mn-lt"/>
                <a:cs typeface="+mn-cs"/>
              </a:rPr>
              <a:t>Merkmale resilienter Kinder:</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Fähigkeit mit Problemen lösungsorientiert umzugehen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Möglichkeit der Perspektivenübernahme</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hohes Selbstwertgefühl und Selbstvertrauen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meistern Schwierigkeiten selbst</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wissen, wann sie Hilfe benötigen</a:t>
            </a: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fade">
                                      <p:cBhvr>
                                        <p:cTn id="35" dur="1000"/>
                                        <p:tgtEl>
                                          <p:spTgt spid="4">
                                            <p:txEl>
                                              <p:pRg st="0" end="0"/>
                                            </p:txEl>
                                          </p:spTgt>
                                        </p:tgtEl>
                                      </p:cBhvr>
                                    </p:animEffect>
                                    <p:anim calcmode="lin" valueType="num">
                                      <p:cBhvr>
                                        <p:cTn id="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1000"/>
                                        <p:tgtEl>
                                          <p:spTgt spid="4">
                                            <p:txEl>
                                              <p:pRg st="3" end="3"/>
                                            </p:txEl>
                                          </p:spTgt>
                                        </p:tgtEl>
                                      </p:cBhvr>
                                    </p:animEffect>
                                    <p:anim calcmode="lin" valueType="num">
                                      <p:cBhvr>
                                        <p:cTn id="5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4" end="4"/>
                                            </p:txEl>
                                          </p:spTgt>
                                        </p:tgtEl>
                                        <p:attrNameLst>
                                          <p:attrName>style.visibility</p:attrName>
                                        </p:attrNameLst>
                                      </p:cBhvr>
                                      <p:to>
                                        <p:strVal val="visible"/>
                                      </p:to>
                                    </p:set>
                                    <p:animEffect transition="in" filter="fade">
                                      <p:cBhvr>
                                        <p:cTn id="63" dur="1000"/>
                                        <p:tgtEl>
                                          <p:spTgt spid="4">
                                            <p:txEl>
                                              <p:pRg st="4" end="4"/>
                                            </p:txEl>
                                          </p:spTgt>
                                        </p:tgtEl>
                                      </p:cBhvr>
                                    </p:animEffect>
                                    <p:anim calcmode="lin" valueType="num">
                                      <p:cBhvr>
                                        <p:cTn id="6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5" end="5"/>
                                            </p:txEl>
                                          </p:spTgt>
                                        </p:tgtEl>
                                        <p:attrNameLst>
                                          <p:attrName>style.visibility</p:attrName>
                                        </p:attrNameLst>
                                      </p:cBhvr>
                                      <p:to>
                                        <p:strVal val="visible"/>
                                      </p:to>
                                    </p:set>
                                    <p:animEffect transition="in" filter="fade">
                                      <p:cBhvr>
                                        <p:cTn id="70" dur="1000"/>
                                        <p:tgtEl>
                                          <p:spTgt spid="4">
                                            <p:txEl>
                                              <p:pRg st="5" end="5"/>
                                            </p:txEl>
                                          </p:spTgt>
                                        </p:tgtEl>
                                      </p:cBhvr>
                                    </p:animEffect>
                                    <p:anim calcmode="lin" valueType="num">
                                      <p:cBhvr>
                                        <p:cTn id="7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07975" y="407988"/>
            <a:ext cx="11358563" cy="6093976"/>
          </a:xfrm>
          <a:prstGeom prst="rect">
            <a:avLst/>
          </a:prstGeom>
          <a:noFill/>
        </p:spPr>
        <p:txBody>
          <a:bodyPr>
            <a:spAutoFit/>
          </a:bodyPr>
          <a:lstStyle/>
          <a:p>
            <a:pPr fontAlgn="auto">
              <a:spcBef>
                <a:spcPts val="0"/>
              </a:spcBef>
              <a:spcAft>
                <a:spcPts val="0"/>
              </a:spcAft>
              <a:defRPr/>
            </a:pPr>
            <a:r>
              <a:rPr lang="de-DE" sz="3000" u="sng" dirty="0">
                <a:latin typeface="+mn-lt"/>
                <a:cs typeface="+mn-cs"/>
              </a:rPr>
              <a:t>Förderung der Resilienz durch das WIR-Projekt:</a:t>
            </a:r>
          </a:p>
          <a:p>
            <a:pPr fontAlgn="auto">
              <a:spcBef>
                <a:spcPts val="0"/>
              </a:spcBef>
              <a:spcAft>
                <a:spcPts val="0"/>
              </a:spcAft>
              <a:defRPr/>
            </a:pPr>
            <a:endParaRPr lang="de-DE" sz="3000" u="sng" dirty="0">
              <a:latin typeface="+mn-lt"/>
              <a:cs typeface="+mn-cs"/>
            </a:endParaRP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Erkennen von Zusammenhängen bei einem Problem</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Entwicklung von Konfliktbearbeitungsformen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Wahrnehmen der eigenen Verantwortung</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Entwicklung von selbstständigem Tun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Erfahrungen sammeln über das Wirken und die Grenzen eigener Fähigkeiten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Realistische Einschätzung des eigenen Handelns</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Stärkung des Selbstwertgefühls</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Förderung der sozialen Kompetenzen</a:t>
            </a:r>
          </a:p>
          <a:p>
            <a:pPr marL="457200" indent="-457200" fontAlgn="auto">
              <a:spcBef>
                <a:spcPts val="0"/>
              </a:spcBef>
              <a:spcAft>
                <a:spcPts val="0"/>
              </a:spcAft>
              <a:buFont typeface="Arial" panose="020B0604020202020204" pitchFamily="34" charset="0"/>
              <a:buChar char="•"/>
              <a:defRPr/>
            </a:pPr>
            <a:r>
              <a:rPr lang="de-DE" sz="3000" dirty="0">
                <a:latin typeface="+mn-lt"/>
                <a:cs typeface="+mn-cs"/>
              </a:rPr>
              <a:t>Wichtigkeit der eigenen Gefühle erkennen</a:t>
            </a:r>
          </a:p>
          <a:p>
            <a:pPr marL="457200" indent="-457200" fontAlgn="auto">
              <a:spcBef>
                <a:spcPts val="0"/>
              </a:spcBef>
              <a:spcAft>
                <a:spcPts val="0"/>
              </a:spcAft>
              <a:buFont typeface="Arial" panose="020B0604020202020204" pitchFamily="34" charset="0"/>
              <a:buChar char="•"/>
              <a:defRPr/>
            </a:pPr>
            <a:endParaRPr lang="de-DE" sz="3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Effect transition="in" filter="fade">
                                      <p:cBhvr>
                                        <p:cTn id="70" dur="1000"/>
                                        <p:tgtEl>
                                          <p:spTgt spid="2">
                                            <p:txEl>
                                              <p:pRg st="10" end="10"/>
                                            </p:txEl>
                                          </p:spTgt>
                                        </p:tgtEl>
                                      </p:cBhvr>
                                    </p:animEffect>
                                    <p:anim calcmode="lin" valueType="num">
                                      <p:cBhvr>
                                        <p:cTn id="7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talog">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CDA07445722214CB1527977E166FB13" ma:contentTypeVersion="4" ma:contentTypeDescription="Ein neues Dokument erstellen." ma:contentTypeScope="" ma:versionID="de80621445a562174e0d3bfa736cc790">
  <xsd:schema xmlns:xsd="http://www.w3.org/2001/XMLSchema" xmlns:xs="http://www.w3.org/2001/XMLSchema" xmlns:p="http://schemas.microsoft.com/office/2006/metadata/properties" xmlns:ns2="8421fc6d-4f4e-4ffa-b750-4d733a1ae7ba" targetNamespace="http://schemas.microsoft.com/office/2006/metadata/properties" ma:root="true" ma:fieldsID="3cdb6162240c995c7b6b4e0eb33876cd" ns2:_="">
    <xsd:import namespace="8421fc6d-4f4e-4ffa-b750-4d733a1ae7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1fc6d-4f4e-4ffa-b750-4d733a1ae7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E8FC7-B2E4-4278-A5AF-94DD8DA74A5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3D09363-9F32-456E-BC99-07216F8D6B0C}"/>
</file>

<file path=customXml/itemProps3.xml><?xml version="1.0" encoding="utf-8"?>
<ds:datastoreItem xmlns:ds="http://schemas.openxmlformats.org/officeDocument/2006/customXml" ds:itemID="{83DA3C3F-8D66-41E1-8EE9-3990E8B6B4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1493</Words>
  <Application>Microsoft Office PowerPoint</Application>
  <PresentationFormat>Breitbild</PresentationFormat>
  <Paragraphs>167</Paragraphs>
  <Slides>17</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Gill Sans MT</vt:lpstr>
      <vt:lpstr>Wingdings</vt:lpstr>
      <vt:lpstr>Katalog</vt:lpstr>
      <vt:lpstr>WIR  am Thoner Espan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  am Thoner Espan</dc:title>
  <dc:creator>Julia Feller</dc:creator>
  <cp:lastModifiedBy>Ann Kathrin Bogenreuther</cp:lastModifiedBy>
  <cp:revision>12</cp:revision>
  <dcterms:created xsi:type="dcterms:W3CDTF">2019-09-04T09:47:27Z</dcterms:created>
  <dcterms:modified xsi:type="dcterms:W3CDTF">2021-12-16T15:26:22Z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0x0101001CDA07445722214CB1527977E166FB13</vt:lpwstr>
  </property>
</Properties>
</file>