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75" r:id="rId4"/>
    <p:sldId id="266" r:id="rId5"/>
    <p:sldId id="267" r:id="rId6"/>
    <p:sldId id="268" r:id="rId7"/>
    <p:sldId id="277" r:id="rId8"/>
    <p:sldId id="276" r:id="rId9"/>
    <p:sldId id="270" r:id="rId10"/>
    <p:sldId id="272" r:id="rId11"/>
    <p:sldId id="288" r:id="rId12"/>
    <p:sldId id="273" r:id="rId13"/>
    <p:sldId id="274" r:id="rId14"/>
    <p:sldId id="278" r:id="rId15"/>
    <p:sldId id="286" r:id="rId16"/>
    <p:sldId id="280" r:id="rId17"/>
    <p:sldId id="281" r:id="rId18"/>
    <p:sldId id="282" r:id="rId19"/>
    <p:sldId id="284" r:id="rId20"/>
  </p:sldIdLst>
  <p:sldSz cx="10080625" cy="7561263"/>
  <p:notesSz cx="6797675" cy="9926638"/>
  <p:defaultTextStyle>
    <a:defPPr>
      <a:defRPr lang="de-DE"/>
    </a:defPPr>
    <a:lvl1pPr algn="l" defTabSz="10683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33400" indent="-76200" algn="l" defTabSz="10683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68388" indent="-153988" algn="l" defTabSz="10683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603375" indent="-231775" algn="l" defTabSz="10683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138363" indent="-309563" algn="l" defTabSz="10683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">
          <p15:clr>
            <a:srgbClr val="A4A3A4"/>
          </p15:clr>
        </p15:guide>
        <p15:guide id="2" orient="horz" pos="1134">
          <p15:clr>
            <a:srgbClr val="A4A3A4"/>
          </p15:clr>
        </p15:guide>
        <p15:guide id="3" orient="horz" pos="4422">
          <p15:clr>
            <a:srgbClr val="A4A3A4"/>
          </p15:clr>
        </p15:guide>
        <p15:guide id="4" orient="horz" pos="4649">
          <p15:clr>
            <a:srgbClr val="A4A3A4"/>
          </p15:clr>
        </p15:guide>
        <p15:guide id="5" pos="4763">
          <p15:clr>
            <a:srgbClr val="A4A3A4"/>
          </p15:clr>
        </p15:guide>
        <p15:guide id="6" pos="6123">
          <p15:clr>
            <a:srgbClr val="A4A3A4"/>
          </p15:clr>
        </p15:guide>
        <p15:guide id="7" pos="227">
          <p15:clr>
            <a:srgbClr val="A4A3A4"/>
          </p15:clr>
        </p15:guide>
        <p15:guide id="8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8CC"/>
    <a:srgbClr val="A49E95"/>
    <a:srgbClr val="E3E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 showGuides="1">
      <p:cViewPr varScale="1">
        <p:scale>
          <a:sx n="96" d="100"/>
          <a:sy n="96" d="100"/>
        </p:scale>
        <p:origin x="1164" y="78"/>
      </p:cViewPr>
      <p:guideLst>
        <p:guide orient="horz" pos="680"/>
        <p:guide orient="horz" pos="1134"/>
        <p:guide orient="horz" pos="4422"/>
        <p:guide orient="horz" pos="4649"/>
        <p:guide pos="4763"/>
        <p:guide pos="6123"/>
        <p:guide pos="227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72" y="-96"/>
      </p:cViewPr>
      <p:guideLst>
        <p:guide orient="horz" pos="3127"/>
        <p:guide pos="2141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52437" y="9428163"/>
            <a:ext cx="5106676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63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Dienststelle  |  Thema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59113" y="9428163"/>
            <a:ext cx="720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6963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29D2CB-E83F-4387-92C7-0A65107515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98492" y="462744"/>
            <a:ext cx="5400689" cy="405138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632459" y="9428163"/>
            <a:ext cx="492665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63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Dienststelle  |  Thema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59112" y="9428163"/>
            <a:ext cx="60610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6963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AD8EEE-1697-4AAA-AAD1-8062E8AEB0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10683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084" algn="l" defTabSz="1069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8901" algn="l" defTabSz="1069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3718" algn="l" defTabSz="1069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8536" algn="l" defTabSz="1069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98500" y="461963"/>
            <a:ext cx="5400675" cy="40528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Dienststelle  |  Thema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AD8EEE-1697-4AAA-AAD1-8062E8AEB00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180975" y="4681091"/>
            <a:ext cx="9718675" cy="2700000"/>
          </a:xfrm>
          <a:prstGeom prst="rect">
            <a:avLst/>
          </a:prstGeom>
          <a:solidFill>
            <a:srgbClr val="A49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69634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0975" y="4681091"/>
            <a:ext cx="9718675" cy="27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69634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0363" y="1800225"/>
            <a:ext cx="9359900" cy="1080291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Titelmaster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0363" y="2880516"/>
            <a:ext cx="9359900" cy="90011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34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4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9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4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6" name="Grafik 5" descr="Klammer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40657" y="7201114"/>
            <a:ext cx="144000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2" y="539750"/>
            <a:ext cx="9360547" cy="1023938"/>
          </a:xfrm>
        </p:spPr>
        <p:txBody>
          <a:bodyPr tIns="0"/>
          <a:lstStyle>
            <a:lvl1pPr>
              <a:defRPr/>
            </a:lvl1pPr>
          </a:lstStyle>
          <a:p>
            <a:r>
              <a:rPr lang="de-DE" dirty="0" smtClean="0"/>
              <a:t>Titelmaster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800378"/>
            <a:ext cx="9359900" cy="5219547"/>
          </a:xfrm>
        </p:spPr>
        <p:txBody>
          <a:bodyPr/>
          <a:lstStyle>
            <a:lvl2pPr>
              <a:defRPr/>
            </a:lvl2pPr>
            <a:lvl3pPr marL="803275" indent="-260350">
              <a:buFont typeface="Symbol" pitchFamily="18" charset="2"/>
              <a:buChar char="-"/>
              <a:defRPr sz="1800"/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714" y="7021091"/>
            <a:ext cx="6660851" cy="360000"/>
          </a:xfrm>
          <a:prstGeom prst="rect">
            <a:avLst/>
          </a:prstGeom>
        </p:spPr>
        <p:txBody>
          <a:bodyPr vert="horz" lIns="106964" tIns="53482" rIns="106964" bIns="53482" rtlCol="0" anchor="b" anchorCtr="0"/>
          <a:lstStyle>
            <a:lvl1pPr algn="l" defTabSz="1069634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Dienststelle  |  Thema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7020565" y="70209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de-DE" sz="11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DDAAE1D1-68DC-4F64-8590-87B353DAB6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2" y="539750"/>
            <a:ext cx="9360547" cy="1023938"/>
          </a:xfrm>
        </p:spPr>
        <p:txBody>
          <a:bodyPr/>
          <a:lstStyle/>
          <a:p>
            <a:r>
              <a:rPr lang="de-DE" dirty="0" smtClean="0"/>
              <a:t>Titelmaster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9713" y="1800378"/>
            <a:ext cx="4500575" cy="52206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20334" y="1800378"/>
            <a:ext cx="4500575" cy="52206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714" y="7021091"/>
            <a:ext cx="6660851" cy="360000"/>
          </a:xfrm>
          <a:prstGeom prst="rect">
            <a:avLst/>
          </a:prstGeom>
        </p:spPr>
        <p:txBody>
          <a:bodyPr vert="horz" lIns="106964" tIns="53482" rIns="106964" bIns="53482" rtlCol="0" anchor="b" anchorCtr="0"/>
          <a:lstStyle>
            <a:lvl1pPr algn="l" defTabSz="1069634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Dienststelle  |  Thema</a:t>
            </a:r>
            <a:endParaRPr lang="de-DE" dirty="0"/>
          </a:p>
        </p:txBody>
      </p:sp>
      <p:sp>
        <p:nvSpPr>
          <p:cNvPr id="12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7020565" y="70209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de-DE" sz="11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DDAAE1D1-68DC-4F64-8590-87B353DAB6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2" y="539750"/>
            <a:ext cx="9360547" cy="1023938"/>
          </a:xfrm>
        </p:spPr>
        <p:txBody>
          <a:bodyPr/>
          <a:lstStyle/>
          <a:p>
            <a:r>
              <a:rPr lang="de-DE" dirty="0" smtClean="0"/>
              <a:t>Titelmaster durch Klicken bearbeiten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714" y="7021091"/>
            <a:ext cx="6660851" cy="360000"/>
          </a:xfrm>
          <a:prstGeom prst="rect">
            <a:avLst/>
          </a:prstGeom>
        </p:spPr>
        <p:txBody>
          <a:bodyPr vert="horz" lIns="106964" tIns="53482" rIns="106964" bIns="53482" rtlCol="0" anchor="b" anchorCtr="0"/>
          <a:lstStyle>
            <a:lvl1pPr algn="l" defTabSz="1069634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Dienststelle  |  Thema</a:t>
            </a:r>
            <a:endParaRPr lang="de-DE" dirty="0"/>
          </a:p>
        </p:txBody>
      </p:sp>
      <p:sp>
        <p:nvSpPr>
          <p:cNvPr id="10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7020565" y="70209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de-DE" sz="11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DDAAE1D1-68DC-4F64-8590-87B353DAB6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80975" y="539750"/>
            <a:ext cx="9718675" cy="6842125"/>
          </a:xfrm>
          <a:prstGeom prst="rect">
            <a:avLst/>
          </a:prstGeom>
          <a:solidFill>
            <a:srgbClr val="E3E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69634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360363" y="539750"/>
            <a:ext cx="9072562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64" tIns="0" rIns="10696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60363" y="1763713"/>
            <a:ext cx="93599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64" tIns="53482" rIns="106964" bIns="534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714" y="7021091"/>
            <a:ext cx="6660851" cy="360000"/>
          </a:xfrm>
          <a:prstGeom prst="rect">
            <a:avLst/>
          </a:prstGeom>
        </p:spPr>
        <p:txBody>
          <a:bodyPr vert="horz" lIns="106964" tIns="53482" rIns="106964" bIns="53482" rtlCol="0" anchor="b" anchorCtr="0"/>
          <a:lstStyle>
            <a:lvl1pPr algn="l" defTabSz="1069634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Dienststelle  |  Thema</a:t>
            </a:r>
            <a:endParaRPr lang="de-DE" dirty="0"/>
          </a:p>
        </p:txBody>
      </p:sp>
      <p:pic>
        <p:nvPicPr>
          <p:cNvPr id="8" name="Grafik 7" descr="Klammer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40657" y="7201114"/>
            <a:ext cx="1440000" cy="360000"/>
          </a:xfrm>
          <a:prstGeom prst="rect">
            <a:avLst/>
          </a:prstGeom>
        </p:spPr>
      </p:pic>
      <p:pic>
        <p:nvPicPr>
          <p:cNvPr id="9" name="Grafik 8" descr="stn_markenzeichen_rgb_1106v01 3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40657" y="0"/>
            <a:ext cx="1438656" cy="899160"/>
          </a:xfrm>
          <a:prstGeom prst="rect">
            <a:avLst/>
          </a:prstGeom>
        </p:spPr>
      </p:pic>
      <p:sp>
        <p:nvSpPr>
          <p:cNvPr id="12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7020565" y="70209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de-DE" sz="11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DDAAE1D1-68DC-4F64-8590-87B353DAB64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80975" y="539750"/>
            <a:ext cx="9718675" cy="68421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69634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1" name="Grafik 10" descr="Klammer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40657" y="7201114"/>
            <a:ext cx="1440000" cy="360000"/>
          </a:xfrm>
          <a:prstGeom prst="rect">
            <a:avLst/>
          </a:prstGeom>
        </p:spPr>
      </p:pic>
      <p:pic>
        <p:nvPicPr>
          <p:cNvPr id="13" name="Grafik 12" descr="stn_markenzeichen_rgb_1106v01 3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40657" y="0"/>
            <a:ext cx="1438656" cy="899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hf hdr="0" dt="0"/>
  <p:txStyles>
    <p:titleStyle>
      <a:lvl1pPr algn="l" defTabSz="1068388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63525" indent="-263525" algn="l" defTabSz="1068388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4638" algn="l" defTabSz="1068388" rtl="0" eaLnBrk="1" fontAlgn="base" hangingPunct="1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336675" indent="-266700" algn="l" defTabSz="10683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871663" indent="-266700" algn="l" defTabSz="10683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406650" indent="-266700" algn="l" defTabSz="10683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941493" indent="-267408" algn="l" defTabSz="10696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476310" indent="-267408" algn="l" defTabSz="10696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11126" indent="-267408" algn="l" defTabSz="10696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45944" indent="-267408" algn="l" defTabSz="10696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817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634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452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268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4084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8901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3718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8536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km.bayern.de/eltern/meldung/5360/stundentafel-zum-neuen-bayerischen-gymnasium-vorgestell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>
          <a:xfrm>
            <a:off x="360363" y="1980401"/>
            <a:ext cx="9359900" cy="1620207"/>
          </a:xfrm>
        </p:spPr>
        <p:txBody>
          <a:bodyPr/>
          <a:lstStyle/>
          <a:p>
            <a:pPr algn="ctr"/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sz="6000" dirty="0" smtClean="0">
                <a:latin typeface="Calibri" pitchFamily="34" charset="0"/>
                <a:cs typeface="Arial" charset="0"/>
              </a:rPr>
              <a:t>Übertritt an eine weiterführende Schule</a:t>
            </a:r>
          </a:p>
        </p:txBody>
      </p:sp>
      <p:sp>
        <p:nvSpPr>
          <p:cNvPr id="9219" name="Untertitel 2"/>
          <p:cNvSpPr>
            <a:spLocks noGrp="1"/>
          </p:cNvSpPr>
          <p:nvPr>
            <p:ph type="subTitle" idx="1"/>
          </p:nvPr>
        </p:nvSpPr>
        <p:spPr>
          <a:xfrm>
            <a:off x="360363" y="4140677"/>
            <a:ext cx="9359900" cy="2520322"/>
          </a:xfrm>
        </p:spPr>
        <p:txBody>
          <a:bodyPr/>
          <a:lstStyle/>
          <a:p>
            <a:r>
              <a:rPr lang="de-DE" sz="3200" dirty="0" smtClean="0">
                <a:latin typeface="Arial" charset="0"/>
                <a:cs typeface="Arial" charset="0"/>
              </a:rPr>
              <a:t>Überlegungen zum Übertritt aus der Grundschule</a:t>
            </a:r>
          </a:p>
          <a:p>
            <a:endParaRPr lang="de-DE" sz="3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3200" dirty="0" smtClean="0">
                <a:latin typeface="Arial" charset="0"/>
                <a:cs typeface="Arial" charset="0"/>
              </a:rPr>
              <a:t> an die Realschule</a:t>
            </a:r>
          </a:p>
          <a:p>
            <a:pPr>
              <a:buFont typeface="Wingdings" pitchFamily="2" charset="2"/>
              <a:buChar char="§"/>
            </a:pPr>
            <a:r>
              <a:rPr lang="de-DE" sz="3200" dirty="0" smtClean="0">
                <a:latin typeface="Arial" charset="0"/>
                <a:cs typeface="Arial" charset="0"/>
              </a:rPr>
              <a:t> oder das Gymnasium</a:t>
            </a: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endParaRPr lang="de-DE" dirty="0" smtClean="0">
              <a:latin typeface="Arial" charset="0"/>
              <a:cs typeface="Arial" charset="0"/>
            </a:endParaRPr>
          </a:p>
        </p:txBody>
      </p:sp>
      <p:pic>
        <p:nvPicPr>
          <p:cNvPr id="6" name="Grafik 5" descr="Klammer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657" y="7200900"/>
            <a:ext cx="1440000" cy="360000"/>
          </a:xfrm>
          <a:prstGeom prst="rect">
            <a:avLst/>
          </a:prstGeom>
        </p:spPr>
      </p:pic>
      <p:pic>
        <p:nvPicPr>
          <p:cNvPr id="7" name="Grafik 6" descr="logo_vektor_ohne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Neun Jahre Gymnasium</a:t>
            </a:r>
          </a:p>
          <a:p>
            <a:pPr>
              <a:buNone/>
            </a:pPr>
            <a:endParaRPr lang="de-DE" sz="3600" b="1" dirty="0" smtClean="0">
              <a:latin typeface="+mn-lt"/>
            </a:endParaRPr>
          </a:p>
          <a:p>
            <a:r>
              <a:rPr lang="de-DE" sz="2800" u="sng" dirty="0" smtClean="0">
                <a:latin typeface="+mn-lt"/>
              </a:rPr>
              <a:t>5. Jahrgangsstufe: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Wahl der 1. Fremdsprache (E/F/L)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(Instrumentenwahl am musischen Gymnasium)</a:t>
            </a:r>
          </a:p>
          <a:p>
            <a:r>
              <a:rPr lang="de-DE" sz="2800" u="sng" dirty="0" smtClean="0">
                <a:latin typeface="+mn-lt"/>
              </a:rPr>
              <a:t>6. Jahrgangsstufe: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Wahl der 2. Fremdsprache (E/F/L)</a:t>
            </a:r>
          </a:p>
          <a:p>
            <a:r>
              <a:rPr lang="de-DE" sz="2800" u="sng" dirty="0" smtClean="0">
                <a:latin typeface="+mn-lt"/>
              </a:rPr>
              <a:t>8. Jahrgangsstufe: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Wahl der Ausbildungsrichtung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pPr>
              <a:buNone/>
            </a:pPr>
            <a:r>
              <a:rPr lang="de-DE" sz="2800" dirty="0" smtClean="0">
                <a:latin typeface="+mn-lt"/>
              </a:rPr>
              <a:t> </a:t>
            </a:r>
            <a:endParaRPr lang="de-DE" sz="28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Gymnasium - </a:t>
            </a:r>
            <a:r>
              <a:rPr lang="de-DE" sz="1600" dirty="0" smtClean="0">
                <a:latin typeface="+mn-lt"/>
              </a:rPr>
              <a:t>Aufbau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Stundentafel:</a:t>
            </a:r>
          </a:p>
          <a:p>
            <a:pPr>
              <a:buNone/>
            </a:pPr>
            <a:endParaRPr lang="de-DE" sz="3600" b="1" dirty="0" smtClean="0">
              <a:latin typeface="+mn-lt"/>
            </a:endParaRPr>
          </a:p>
          <a:p>
            <a:r>
              <a:rPr lang="de-DE" sz="2800" u="sng" dirty="0" smtClean="0">
                <a:latin typeface="+mn-lt"/>
              </a:rPr>
              <a:t>Grundlagenfächer</a:t>
            </a:r>
            <a:r>
              <a:rPr lang="de-DE" sz="2800" dirty="0" smtClean="0">
                <a:latin typeface="+mn-lt"/>
              </a:rPr>
              <a:t> (für alle Ausbildungsrichtungen gleich):</a:t>
            </a:r>
          </a:p>
          <a:p>
            <a:pPr marL="0" indent="0">
              <a:buNone/>
            </a:pPr>
            <a:r>
              <a:rPr lang="de-DE" sz="2800" dirty="0" smtClean="0">
                <a:latin typeface="+mn-lt"/>
              </a:rPr>
              <a:t>   Deutsch, Mathematik, 1. Fremdsprache, 2. Fremdsprache</a:t>
            </a:r>
          </a:p>
          <a:p>
            <a:r>
              <a:rPr lang="de-DE" sz="2800" dirty="0" smtClean="0">
                <a:latin typeface="+mn-lt"/>
              </a:rPr>
              <a:t>Profilbereich </a:t>
            </a:r>
          </a:p>
          <a:p>
            <a:r>
              <a:rPr lang="de-DE" sz="2800" dirty="0" smtClean="0">
                <a:latin typeface="+mn-lt"/>
              </a:rPr>
              <a:t>Gesellschaftswissenschaften/ historisch-politische Bildung/ Werteerziehung</a:t>
            </a:r>
          </a:p>
          <a:p>
            <a:r>
              <a:rPr lang="de-DE" sz="2800" dirty="0" smtClean="0">
                <a:latin typeface="+mn-lt"/>
              </a:rPr>
              <a:t>Musisch-ästhetische Bildung</a:t>
            </a:r>
          </a:p>
          <a:p>
            <a:r>
              <a:rPr lang="de-DE" sz="2800" dirty="0" smtClean="0">
                <a:latin typeface="+mn-lt"/>
              </a:rPr>
              <a:t>3 verpflichtende Intensivierungsstunden in der Unterstufe</a:t>
            </a:r>
          </a:p>
          <a:p>
            <a:pPr marL="0" indent="0">
              <a:buNone/>
            </a:pPr>
            <a:r>
              <a:rPr lang="de-DE" sz="2800" dirty="0">
                <a:latin typeface="+mn-lt"/>
              </a:rPr>
              <a:t> </a:t>
            </a:r>
            <a:r>
              <a:rPr lang="de-DE" sz="2800" dirty="0" smtClean="0">
                <a:latin typeface="+mn-lt"/>
              </a:rPr>
              <a:t>  (Klasse 5-7); 3 weitere freiwillige bis Klasse 11</a:t>
            </a:r>
          </a:p>
          <a:p>
            <a:endParaRPr lang="de-DE" sz="2800" dirty="0" smtClean="0">
              <a:latin typeface="+mn-lt"/>
            </a:endParaRP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pPr>
              <a:buNone/>
            </a:pPr>
            <a:r>
              <a:rPr lang="de-DE" sz="2800" dirty="0" smtClean="0">
                <a:latin typeface="+mn-lt"/>
              </a:rPr>
              <a:t> </a:t>
            </a:r>
            <a:endParaRPr lang="de-DE" sz="28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Gymnasium - </a:t>
            </a:r>
            <a:r>
              <a:rPr lang="de-DE" sz="1600" dirty="0" smtClean="0">
                <a:latin typeface="+mn-lt"/>
              </a:rPr>
              <a:t>Aufbau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11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4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Ausbildungsrichtungen am Gymnasium</a:t>
            </a:r>
          </a:p>
          <a:p>
            <a:pPr>
              <a:buNone/>
            </a:pPr>
            <a:r>
              <a:rPr lang="de-DE" sz="3600" b="1" dirty="0" smtClean="0">
                <a:latin typeface="+mn-lt"/>
              </a:rPr>
              <a:t>(ab Jahrgangsstufe 8)</a:t>
            </a:r>
          </a:p>
          <a:p>
            <a:pPr>
              <a:buNone/>
            </a:pPr>
            <a:r>
              <a:rPr lang="de-DE" u="sng" dirty="0">
                <a:hlinkClick r:id="rId2"/>
              </a:rPr>
              <a:t>https://www.km.bayern.de/eltern/meldung/5360/stundentafel-zum-neuen-bayerischen-gymnasium-vorgestellt.html</a:t>
            </a:r>
            <a:endParaRPr lang="de-DE" sz="4400" dirty="0" smtClean="0"/>
          </a:p>
          <a:p>
            <a:endParaRPr lang="de-DE" sz="28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Naturwissenschaftlich-technologisches Gymnasium</a:t>
            </a:r>
          </a:p>
          <a:p>
            <a:r>
              <a:rPr lang="de-DE" sz="2800" dirty="0" smtClean="0">
                <a:latin typeface="+mn-lt"/>
              </a:rPr>
              <a:t>Sprachliches Gymnasium</a:t>
            </a:r>
          </a:p>
          <a:p>
            <a:r>
              <a:rPr lang="de-DE" sz="2800" dirty="0" smtClean="0">
                <a:latin typeface="+mn-lt"/>
              </a:rPr>
              <a:t>Humanistisches Gymnasium</a:t>
            </a:r>
          </a:p>
          <a:p>
            <a:r>
              <a:rPr lang="de-DE" sz="2800" dirty="0" smtClean="0">
                <a:latin typeface="+mn-lt"/>
              </a:rPr>
              <a:t>Musisches Gymnasium</a:t>
            </a:r>
          </a:p>
          <a:p>
            <a:r>
              <a:rPr lang="de-DE" sz="2800" dirty="0" smtClean="0">
                <a:latin typeface="+mn-lt"/>
              </a:rPr>
              <a:t>Wirtschafts- und sozialwissenschaftliches Gymnasium</a:t>
            </a:r>
            <a:endParaRPr lang="de-DE" sz="28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Gymnasium - </a:t>
            </a:r>
            <a:r>
              <a:rPr lang="de-DE" sz="1600" dirty="0" smtClean="0">
                <a:latin typeface="+mn-lt"/>
              </a:rPr>
              <a:t>Ausbildungsrichtungen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12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endParaRPr lang="de-DE" sz="3600" b="1" dirty="0" smtClean="0">
              <a:latin typeface="+mn-lt"/>
            </a:endParaRPr>
          </a:p>
          <a:p>
            <a:pPr>
              <a:buNone/>
            </a:pPr>
            <a:r>
              <a:rPr lang="de-DE" sz="3600" b="1" dirty="0" smtClean="0">
                <a:latin typeface="+mn-lt"/>
              </a:rPr>
              <a:t>Naturwissenschaftlich-technologischer Zweig</a:t>
            </a:r>
          </a:p>
          <a:p>
            <a:pPr>
              <a:buNone/>
            </a:pPr>
            <a:endParaRPr lang="de-DE" sz="1100" b="1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Schwerpunkt Physik, Chemie, Informatik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pPr>
              <a:buNone/>
            </a:pPr>
            <a:r>
              <a:rPr lang="de-DE" sz="3600" b="1" dirty="0" smtClean="0">
                <a:latin typeface="+mn-lt"/>
              </a:rPr>
              <a:t>Sprachlicher und humanistischer Zweig</a:t>
            </a:r>
          </a:p>
          <a:p>
            <a:pPr>
              <a:buNone/>
            </a:pPr>
            <a:endParaRPr lang="de-DE" sz="1100" b="1" dirty="0" smtClean="0">
              <a:latin typeface="+mn-lt"/>
            </a:endParaRPr>
          </a:p>
          <a:p>
            <a:r>
              <a:rPr lang="de-DE" sz="2800" dirty="0" smtClean="0">
                <a:latin typeface="+mj-lt"/>
              </a:rPr>
              <a:t>3. Fremdsprache ab Jahrgangsstufe 8 (F/</a:t>
            </a:r>
            <a:r>
              <a:rPr lang="de-DE" sz="2800" dirty="0" err="1" smtClean="0">
                <a:latin typeface="+mj-lt"/>
              </a:rPr>
              <a:t>It</a:t>
            </a:r>
            <a:r>
              <a:rPr lang="de-DE" sz="2800" dirty="0" smtClean="0">
                <a:latin typeface="+mj-lt"/>
              </a:rPr>
              <a:t>/</a:t>
            </a:r>
            <a:r>
              <a:rPr lang="de-DE" sz="2800" dirty="0" err="1" smtClean="0">
                <a:latin typeface="+mj-lt"/>
              </a:rPr>
              <a:t>Ru</a:t>
            </a:r>
            <a:r>
              <a:rPr lang="de-DE" sz="2800" dirty="0" smtClean="0">
                <a:latin typeface="+mj-lt"/>
              </a:rPr>
              <a:t>/</a:t>
            </a:r>
            <a:r>
              <a:rPr lang="de-DE" sz="2800" dirty="0" err="1" smtClean="0">
                <a:latin typeface="+mj-lt"/>
              </a:rPr>
              <a:t>Sp</a:t>
            </a:r>
            <a:r>
              <a:rPr lang="de-DE" sz="2800" dirty="0" smtClean="0">
                <a:latin typeface="+mj-lt"/>
              </a:rPr>
              <a:t>/</a:t>
            </a:r>
            <a:r>
              <a:rPr lang="de-DE" sz="2800" dirty="0" err="1" smtClean="0">
                <a:latin typeface="+mj-lt"/>
              </a:rPr>
              <a:t>Griech</a:t>
            </a:r>
            <a:r>
              <a:rPr lang="de-DE" sz="2800" dirty="0" smtClean="0">
                <a:latin typeface="+mj-lt"/>
              </a:rPr>
              <a:t>.)</a:t>
            </a:r>
          </a:p>
          <a:p>
            <a:pPr marL="0" indent="0">
              <a:buNone/>
            </a:pPr>
            <a:endParaRPr lang="de-DE" sz="2800" dirty="0" smtClean="0">
              <a:latin typeface="+mj-lt"/>
            </a:endParaRP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pPr>
              <a:buNone/>
            </a:pPr>
            <a:endParaRPr lang="de-DE" sz="2800" dirty="0" smtClean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Gymnasium - Ausbildungsrichtungen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13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endParaRPr lang="de-DE" sz="3600" b="1" dirty="0" smtClean="0">
              <a:latin typeface="+mn-lt"/>
            </a:endParaRPr>
          </a:p>
          <a:p>
            <a:pPr>
              <a:buNone/>
            </a:pPr>
            <a:r>
              <a:rPr lang="de-DE" sz="3600" b="1" dirty="0" smtClean="0">
                <a:latin typeface="+mn-lt"/>
              </a:rPr>
              <a:t>Wirtschafts- oder sozialwissenschaftlicher</a:t>
            </a:r>
          </a:p>
          <a:p>
            <a:pPr>
              <a:buNone/>
            </a:pPr>
            <a:r>
              <a:rPr lang="de-DE" sz="3600" b="1" dirty="0" smtClean="0">
                <a:latin typeface="+mn-lt"/>
              </a:rPr>
              <a:t>Zweig</a:t>
            </a:r>
          </a:p>
          <a:p>
            <a:pPr>
              <a:buNone/>
            </a:pPr>
            <a:endParaRPr lang="de-DE" sz="1100" b="1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Verstärkt W/R oder Sozialkunde ab der 8. Jahrgangsstufe</a:t>
            </a:r>
          </a:p>
          <a:p>
            <a:pPr>
              <a:buNone/>
            </a:pPr>
            <a:endParaRPr lang="de-DE" sz="1000" dirty="0" smtClean="0">
              <a:latin typeface="+mn-lt"/>
            </a:endParaRPr>
          </a:p>
          <a:p>
            <a:pPr>
              <a:buNone/>
            </a:pPr>
            <a:r>
              <a:rPr lang="de-DE" sz="3600" b="1" dirty="0" smtClean="0">
                <a:latin typeface="+mn-lt"/>
              </a:rPr>
              <a:t>Musischer Zweig</a:t>
            </a:r>
          </a:p>
          <a:p>
            <a:pPr>
              <a:buNone/>
            </a:pPr>
            <a:endParaRPr lang="de-DE" sz="1100" b="1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Pflichtinstrument ab Jahrgangsstufe 5</a:t>
            </a:r>
          </a:p>
          <a:p>
            <a:r>
              <a:rPr lang="de-DE" sz="2800" dirty="0" smtClean="0">
                <a:latin typeface="+mn-lt"/>
              </a:rPr>
              <a:t>Musik Kernfach ab Jahrgangsstufe 5</a:t>
            </a:r>
          </a:p>
          <a:p>
            <a:r>
              <a:rPr lang="de-DE" sz="2800" dirty="0" smtClean="0">
                <a:latin typeface="+mn-lt"/>
              </a:rPr>
              <a:t>Vertiefter Musik- und Kunstunterricht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pPr>
              <a:buNone/>
            </a:pPr>
            <a:endParaRPr lang="de-DE" sz="2800" dirty="0" smtClean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Gymnasium - Ausbildungsrichtungen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539750"/>
            <a:ext cx="9359900" cy="1023938"/>
          </a:xfrm>
        </p:spPr>
        <p:txBody>
          <a:bodyPr/>
          <a:lstStyle/>
          <a:p>
            <a:pPr>
              <a:defRPr/>
            </a:pPr>
            <a:r>
              <a:rPr lang="de-DE" sz="3600" dirty="0" smtClean="0">
                <a:latin typeface="+mn-lt"/>
              </a:rPr>
              <a:t/>
            </a:r>
            <a:br>
              <a:rPr lang="de-DE" sz="3600" dirty="0" smtClean="0">
                <a:latin typeface="+mn-lt"/>
              </a:rPr>
            </a:br>
            <a:r>
              <a:rPr lang="de-DE" sz="3600" dirty="0" smtClean="0">
                <a:latin typeface="+mn-lt"/>
              </a:rPr>
              <a:t>Betreuung an weiterführenden Schulen</a:t>
            </a:r>
            <a:endParaRPr lang="de-DE" sz="36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800225"/>
            <a:ext cx="9359900" cy="5219700"/>
          </a:xfrm>
        </p:spPr>
        <p:txBody>
          <a:bodyPr/>
          <a:lstStyle/>
          <a:p>
            <a:pPr>
              <a:defRPr/>
            </a:pPr>
            <a:endParaRPr lang="de-DE" dirty="0" smtClean="0">
              <a:latin typeface="+mn-lt"/>
            </a:endParaRPr>
          </a:p>
          <a:p>
            <a:pPr>
              <a:defRPr/>
            </a:pPr>
            <a:r>
              <a:rPr lang="de-DE" dirty="0" smtClean="0">
                <a:latin typeface="+mn-lt"/>
              </a:rPr>
              <a:t>Keine Betreuung (regulärer </a:t>
            </a:r>
            <a:r>
              <a:rPr lang="de-DE" b="1" u="sng" dirty="0" smtClean="0">
                <a:latin typeface="+mn-lt"/>
              </a:rPr>
              <a:t>Halbtagsunterricht</a:t>
            </a:r>
            <a:r>
              <a:rPr lang="de-DE" dirty="0" smtClean="0">
                <a:latin typeface="+mn-lt"/>
              </a:rPr>
              <a:t>)</a:t>
            </a:r>
          </a:p>
          <a:p>
            <a:pPr>
              <a:defRPr/>
            </a:pPr>
            <a:r>
              <a:rPr lang="de-DE" b="1" u="sng" dirty="0" smtClean="0">
                <a:latin typeface="+mn-lt"/>
              </a:rPr>
              <a:t>Offene Ganztagsschule </a:t>
            </a:r>
            <a:r>
              <a:rPr lang="de-DE" dirty="0" smtClean="0">
                <a:latin typeface="+mn-lt"/>
              </a:rPr>
              <a:t>(Ende in der Regel zw. 16:00 und 16:30 h)</a:t>
            </a:r>
          </a:p>
          <a:p>
            <a:pPr>
              <a:buFont typeface="Wingdings" pitchFamily="2" charset="2"/>
              <a:buNone/>
              <a:defRPr/>
            </a:pPr>
            <a:r>
              <a:rPr lang="de-DE" dirty="0" smtClean="0">
                <a:latin typeface="+mn-lt"/>
              </a:rPr>
              <a:t>	Regulärer Halbtagsunterricht</a:t>
            </a:r>
          </a:p>
          <a:p>
            <a:pPr>
              <a:buFont typeface="Wingdings" pitchFamily="2" charset="2"/>
              <a:buNone/>
              <a:defRPr/>
            </a:pPr>
            <a:r>
              <a:rPr lang="de-DE" dirty="0" smtClean="0">
                <a:latin typeface="+mn-lt"/>
              </a:rPr>
              <a:t>	Im Anschluss Mittagessen, danach Hausaufgabenbetreuung</a:t>
            </a:r>
          </a:p>
          <a:p>
            <a:pPr>
              <a:buFont typeface="Wingdings" pitchFamily="2" charset="2"/>
              <a:buNone/>
              <a:defRPr/>
            </a:pPr>
            <a:r>
              <a:rPr lang="de-DE" dirty="0" smtClean="0">
                <a:latin typeface="+mn-lt"/>
              </a:rPr>
              <a:t>	Im Anschluss daran Zusatzangebote</a:t>
            </a:r>
          </a:p>
          <a:p>
            <a:pPr>
              <a:buFont typeface="Wingdings" pitchFamily="2" charset="2"/>
              <a:buNone/>
              <a:defRPr/>
            </a:pPr>
            <a:r>
              <a:rPr lang="de-DE" dirty="0">
                <a:latin typeface="+mn-lt"/>
              </a:rPr>
              <a:t>	</a:t>
            </a:r>
            <a:r>
              <a:rPr lang="de-DE" dirty="0" smtClean="0">
                <a:latin typeface="+mn-lt"/>
              </a:rPr>
              <a:t>In der Regel </a:t>
            </a:r>
            <a:r>
              <a:rPr lang="de-DE" b="1" dirty="0" smtClean="0">
                <a:latin typeface="+mn-lt"/>
              </a:rPr>
              <a:t>frei wählbare Tage</a:t>
            </a:r>
          </a:p>
          <a:p>
            <a:pPr>
              <a:buFont typeface="Wingdings" pitchFamily="2" charset="2"/>
              <a:buNone/>
              <a:defRPr/>
            </a:pPr>
            <a:endParaRPr lang="de-DE" dirty="0" smtClean="0">
              <a:latin typeface="+mn-lt"/>
            </a:endParaRPr>
          </a:p>
          <a:p>
            <a:pPr>
              <a:defRPr/>
            </a:pPr>
            <a:r>
              <a:rPr lang="de-DE" b="1" u="sng" dirty="0" smtClean="0">
                <a:latin typeface="+mn-lt"/>
              </a:rPr>
              <a:t>Gebundene Ganztagsschule </a:t>
            </a:r>
            <a:r>
              <a:rPr lang="de-DE" dirty="0" smtClean="0">
                <a:latin typeface="+mn-lt"/>
              </a:rPr>
              <a:t>(Ende wie offene Ganztagsschule)</a:t>
            </a:r>
          </a:p>
          <a:p>
            <a:pPr>
              <a:buFont typeface="Wingdings" pitchFamily="2" charset="2"/>
              <a:buNone/>
              <a:defRPr/>
            </a:pPr>
            <a:r>
              <a:rPr lang="de-DE" dirty="0" smtClean="0">
                <a:latin typeface="+mn-lt"/>
              </a:rPr>
              <a:t>	</a:t>
            </a:r>
            <a:r>
              <a:rPr lang="de-DE" b="1" dirty="0" smtClean="0">
                <a:latin typeface="+mn-lt"/>
              </a:rPr>
              <a:t>Rhythmisierter</a:t>
            </a:r>
            <a:r>
              <a:rPr lang="de-DE" dirty="0" smtClean="0">
                <a:latin typeface="+mn-lt"/>
              </a:rPr>
              <a:t> Unterricht, d. h. Kernunterricht, Übungsphasen und Zusatzangebote wechseln ab</a:t>
            </a:r>
          </a:p>
          <a:p>
            <a:pPr>
              <a:buFont typeface="Wingdings" pitchFamily="2" charset="2"/>
              <a:buNone/>
              <a:defRPr/>
            </a:pPr>
            <a:r>
              <a:rPr lang="de-DE" dirty="0" smtClean="0">
                <a:latin typeface="+mn-lt"/>
              </a:rPr>
              <a:t>	Keine zusätzlichen Hausaufgaben</a:t>
            </a:r>
          </a:p>
        </p:txBody>
      </p:sp>
      <p:sp>
        <p:nvSpPr>
          <p:cNvPr id="17412" name="Fußzeilenplatzhalt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60363" y="7021513"/>
            <a:ext cx="6659562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defTabSz="1068388" fontAlgn="base">
              <a:spcBef>
                <a:spcPct val="0"/>
              </a:spcBef>
              <a:spcAft>
                <a:spcPct val="0"/>
              </a:spcAft>
            </a:pPr>
            <a:endParaRPr lang="de-DE" dirty="0" smtClean="0">
              <a:latin typeface="Arial" charset="0"/>
              <a:cs typeface="Arial" charset="0"/>
            </a:endParaRPr>
          </a:p>
        </p:txBody>
      </p:sp>
      <p:sp>
        <p:nvSpPr>
          <p:cNvPr id="17413" name="Foliennummernplatzhalt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9925" y="7021513"/>
            <a:ext cx="541338" cy="358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3A68BBD-4E1B-4ED0-9B49-B47ED8423F3E}" type="slidenum">
              <a:rPr smtClean="0">
                <a:latin typeface="Arial" charset="0"/>
                <a:cs typeface="Arial" charset="0"/>
              </a:rPr>
              <a:pPr/>
              <a:t>15</a:t>
            </a:fld>
            <a:endParaRPr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Wahlunterricht - Beispiele</a:t>
            </a:r>
          </a:p>
          <a:p>
            <a:pPr>
              <a:buNone/>
            </a:pPr>
            <a:endParaRPr lang="de-DE" sz="3600" b="1" dirty="0" smtClean="0">
              <a:latin typeface="+mn-lt"/>
            </a:endParaRPr>
          </a:p>
          <a:p>
            <a:pPr>
              <a:buNone/>
            </a:pPr>
            <a:endParaRPr lang="de-DE" sz="3600" b="1" dirty="0" smtClean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Gymnasium </a:t>
            </a:r>
            <a:r>
              <a:rPr lang="de-DE" sz="1600" dirty="0" smtClean="0">
                <a:latin typeface="+mn-lt"/>
              </a:rPr>
              <a:t>/ Realschule - Wahlunterricht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16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26140"/>
              </p:ext>
            </p:extLst>
          </p:nvPr>
        </p:nvGraphicFramePr>
        <p:xfrm>
          <a:off x="899784" y="1800226"/>
          <a:ext cx="7740988" cy="396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8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6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6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b="1" u="sng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Musik:</a:t>
                      </a:r>
                      <a:endParaRPr lang="de-DE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Bigband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Bläserensemble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Chor Unterstufe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Chor Oberstufe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Klavier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Posaune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Saxophon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Schlagzeug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Trompete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Gitarre</a:t>
                      </a:r>
                      <a:endParaRPr lang="de-DE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b="1" u="sng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Sport:</a:t>
                      </a:r>
                      <a:endParaRPr lang="de-DE" sz="20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Basketball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Crossfit</a:t>
                      </a:r>
                      <a:endParaRPr lang="de-DE" sz="20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Fußball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Tischtennis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Turnen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Volleyball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Zirkuskünste</a:t>
                      </a:r>
                      <a:endParaRPr lang="de-DE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b="1" u="sng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Sonstiges:</a:t>
                      </a:r>
                      <a:endParaRPr lang="de-DE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Altgriechisch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Bildnerisches Gestalten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Engl.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Theater</a:t>
                      </a:r>
                      <a:endParaRPr lang="de-DE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Filmclub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Filmen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Kochen</a:t>
                      </a:r>
                      <a:endParaRPr lang="de-DE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20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Kunst</a:t>
                      </a:r>
                      <a:endParaRPr lang="de-DE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Literatur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Mediatoren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MINT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Paten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Theater</a:t>
                      </a:r>
                      <a:endParaRPr lang="de-DE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Türkisch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Umweltgruppe</a:t>
                      </a:r>
                      <a:endParaRPr lang="de-DE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Werken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br>
              <a:rPr lang="de-DE" sz="4000" dirty="0" smtClean="0">
                <a:latin typeface="+mn-lt"/>
              </a:rPr>
            </a:br>
            <a:r>
              <a:rPr lang="de-DE" sz="3600" dirty="0" smtClean="0">
                <a:latin typeface="+mn-lt"/>
              </a:rPr>
              <a:t>Vergleich RS – GYM </a:t>
            </a:r>
            <a:br>
              <a:rPr lang="de-DE" sz="3600" dirty="0" smtClean="0">
                <a:latin typeface="+mn-lt"/>
              </a:rPr>
            </a:br>
            <a:r>
              <a:rPr lang="de-DE" sz="4000" dirty="0" smtClean="0">
                <a:latin typeface="+mn-lt"/>
              </a:rPr>
              <a:t/>
            </a:r>
            <a:br>
              <a:rPr lang="de-DE" sz="4000" dirty="0" smtClean="0">
                <a:latin typeface="+mn-lt"/>
              </a:rPr>
            </a:br>
            <a:r>
              <a:rPr lang="de-DE" sz="4000" dirty="0" smtClean="0">
                <a:latin typeface="+mn-lt"/>
              </a:rPr>
              <a:t/>
            </a:r>
            <a:br>
              <a:rPr lang="de-DE" sz="4000" dirty="0" smtClean="0">
                <a:latin typeface="+mn-lt"/>
              </a:rPr>
            </a:br>
            <a:endParaRPr lang="de-DE" sz="4000" dirty="0">
              <a:latin typeface="+mn-lt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2800" b="1" u="sng" dirty="0" smtClean="0">
                <a:latin typeface="+mn-lt"/>
              </a:rPr>
              <a:t>Realschule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Berufsorientierung</a:t>
            </a:r>
          </a:p>
          <a:p>
            <a:r>
              <a:rPr lang="de-DE" sz="2800" dirty="0" smtClean="0">
                <a:latin typeface="+mn-lt"/>
              </a:rPr>
              <a:t>Praxisbezug</a:t>
            </a:r>
          </a:p>
          <a:p>
            <a:r>
              <a:rPr lang="de-DE" sz="2800" dirty="0" smtClean="0">
                <a:latin typeface="+mn-lt"/>
              </a:rPr>
              <a:t>Systematischer Aufbau und Sicherung des Wissens</a:t>
            </a:r>
          </a:p>
          <a:p>
            <a:r>
              <a:rPr lang="de-DE" sz="2800" dirty="0" smtClean="0">
                <a:latin typeface="+mn-lt"/>
              </a:rPr>
              <a:t>Weniger Unterrichtsstunden</a:t>
            </a:r>
            <a:endParaRPr lang="de-DE" sz="2800" dirty="0">
              <a:latin typeface="+mn-lt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2800" b="1" u="sng" dirty="0" smtClean="0">
                <a:latin typeface="+mn-lt"/>
              </a:rPr>
              <a:t>Gymnasium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Studienorientierung</a:t>
            </a:r>
          </a:p>
          <a:p>
            <a:r>
              <a:rPr lang="de-DE" sz="2800" dirty="0" smtClean="0">
                <a:latin typeface="+mn-lt"/>
              </a:rPr>
              <a:t>Selbstständigkeit und theoretische Bildung</a:t>
            </a:r>
          </a:p>
          <a:p>
            <a:r>
              <a:rPr lang="de-DE" sz="2800" dirty="0" smtClean="0">
                <a:latin typeface="+mn-lt"/>
              </a:rPr>
              <a:t>Mehr Unterrichtsstunden</a:t>
            </a:r>
            <a:endParaRPr lang="de-DE" sz="28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</a:t>
            </a:r>
            <a:r>
              <a:rPr lang="de-DE" sz="1600" dirty="0" smtClean="0">
                <a:latin typeface="+mn-lt"/>
              </a:rPr>
              <a:t>Vergleich Gymnasium - Realschule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Weitere Information und Beratung</a:t>
            </a:r>
          </a:p>
          <a:p>
            <a:pPr>
              <a:buNone/>
            </a:pPr>
            <a:endParaRPr lang="de-DE" sz="36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Klassenlehrkraft der 4. Klasse Grundschule</a:t>
            </a:r>
          </a:p>
          <a:p>
            <a:r>
              <a:rPr lang="de-DE" sz="2800" dirty="0" smtClean="0">
                <a:latin typeface="+mn-lt"/>
              </a:rPr>
              <a:t>Beratungslehrkraft der Grundschule</a:t>
            </a:r>
          </a:p>
          <a:p>
            <a:r>
              <a:rPr lang="de-DE" sz="2800" dirty="0" smtClean="0">
                <a:latin typeface="+mn-lt"/>
              </a:rPr>
              <a:t>Informationsabende der einzelnen Gymnasien und Realschulen (Informationsbroschüre, Presse)</a:t>
            </a:r>
          </a:p>
          <a:p>
            <a:r>
              <a:rPr lang="de-DE" sz="2800" dirty="0" smtClean="0">
                <a:latin typeface="+mn-lt"/>
              </a:rPr>
              <a:t>Internet</a:t>
            </a:r>
          </a:p>
          <a:p>
            <a:r>
              <a:rPr lang="de-DE" sz="2800" dirty="0" smtClean="0">
                <a:latin typeface="+mn-lt"/>
              </a:rPr>
              <a:t>Schulberatungsstelle</a:t>
            </a:r>
            <a:endParaRPr lang="de-DE" sz="28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smtClean="0">
                <a:latin typeface="+mn-lt"/>
              </a:rPr>
              <a:t>Peter-Vischer-Schule |  Information und Beratung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18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 Vorbehalt: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de-DE" b="1" dirty="0" smtClean="0">
                <a:latin typeface="+mn-lt"/>
              </a:rPr>
              <a:t>Informationsabend </a:t>
            </a:r>
            <a:r>
              <a:rPr lang="de-DE" b="1" smtClean="0">
                <a:latin typeface="+mn-lt"/>
              </a:rPr>
              <a:t>der </a:t>
            </a:r>
            <a:r>
              <a:rPr lang="de-DE" b="1" smtClean="0">
                <a:latin typeface="+mn-lt"/>
              </a:rPr>
              <a:t>Peter-Vischer-Schule</a:t>
            </a:r>
          </a:p>
          <a:p>
            <a:pPr>
              <a:buNone/>
              <a:defRPr/>
            </a:pPr>
            <a:r>
              <a:rPr lang="de-DE" b="1" smtClean="0">
                <a:latin typeface="+mn-lt"/>
              </a:rPr>
              <a:t>für </a:t>
            </a:r>
            <a:r>
              <a:rPr lang="de-DE" b="1" dirty="0" smtClean="0">
                <a:latin typeface="+mn-lt"/>
              </a:rPr>
              <a:t>Realschule und Gymnasium</a:t>
            </a:r>
          </a:p>
          <a:p>
            <a:pPr>
              <a:buNone/>
              <a:defRPr/>
            </a:pPr>
            <a:endParaRPr lang="de-DE" dirty="0" smtClean="0">
              <a:latin typeface="+mn-lt"/>
            </a:endParaRPr>
          </a:p>
          <a:p>
            <a:pPr algn="ctr">
              <a:buNone/>
              <a:defRPr/>
            </a:pPr>
            <a:r>
              <a:rPr lang="de-DE" b="1" u="sng" dirty="0" smtClean="0"/>
              <a:t>Dienstag, 02.02.2021</a:t>
            </a:r>
          </a:p>
          <a:p>
            <a:pPr algn="ctr">
              <a:buNone/>
              <a:defRPr/>
            </a:pPr>
            <a:r>
              <a:rPr lang="de-DE" b="1" dirty="0" smtClean="0">
                <a:latin typeface="+mn-lt"/>
              </a:rPr>
              <a:t>Elterninfo 18:00 Uhr und 19:00 Uhr</a:t>
            </a:r>
          </a:p>
          <a:p>
            <a:pPr marL="0" indent="0" algn="ctr">
              <a:buNone/>
              <a:defRPr/>
            </a:pPr>
            <a:r>
              <a:rPr lang="de-DE" dirty="0" smtClean="0">
                <a:latin typeface="+mn-lt"/>
              </a:rPr>
              <a:t>Parallel Kinderführungen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Information und Beratung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19</a:t>
            </a:fld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3600" dirty="0" smtClean="0">
                <a:latin typeface="+mn-lt"/>
              </a:rPr>
              <a:t>Wesentliche Unterschiede zu Grund- und Mittelschule</a:t>
            </a:r>
            <a:endParaRPr lang="de-DE" sz="36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3240562"/>
            <a:ext cx="9359900" cy="3779363"/>
          </a:xfrm>
        </p:spPr>
        <p:txBody>
          <a:bodyPr/>
          <a:lstStyle/>
          <a:p>
            <a:r>
              <a:rPr lang="de-DE" sz="2800" dirty="0" smtClean="0">
                <a:latin typeface="+mn-lt"/>
              </a:rPr>
              <a:t>Fachunterricht</a:t>
            </a:r>
          </a:p>
          <a:p>
            <a:r>
              <a:rPr lang="de-DE" sz="2800" dirty="0" smtClean="0">
                <a:latin typeface="+mn-lt"/>
              </a:rPr>
              <a:t>Wechselnde Lehrkräfte und Methoden</a:t>
            </a:r>
          </a:p>
          <a:p>
            <a:r>
              <a:rPr lang="de-DE" sz="2800" dirty="0" smtClean="0">
                <a:latin typeface="+mn-lt"/>
              </a:rPr>
              <a:t>Hohe Anforderung im Bereich der Sprachkompetenz</a:t>
            </a:r>
          </a:p>
          <a:p>
            <a:r>
              <a:rPr lang="de-DE" sz="2800" dirty="0" smtClean="0">
                <a:latin typeface="+mn-lt"/>
              </a:rPr>
              <a:t>Fokus auf theoretische und wissenschaftliche Ausbildung</a:t>
            </a:r>
            <a:endParaRPr lang="de-DE" sz="28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 smtClean="0">
                <a:latin typeface="+mn-lt"/>
              </a:rPr>
              <a:t>Peter-</a:t>
            </a:r>
            <a:r>
              <a:rPr lang="de-DE" sz="1600" dirty="0" err="1" smtClean="0">
                <a:latin typeface="+mn-lt"/>
              </a:rPr>
              <a:t>Vischer</a:t>
            </a:r>
            <a:r>
              <a:rPr lang="de-DE" sz="1600" dirty="0" smtClean="0">
                <a:latin typeface="+mn-lt"/>
              </a:rPr>
              <a:t>-Schule |  Unterschiede zu </a:t>
            </a:r>
            <a:r>
              <a:rPr lang="de-DE" sz="1600" dirty="0">
                <a:latin typeface="+mn-lt"/>
              </a:rPr>
              <a:t>G</a:t>
            </a:r>
            <a:r>
              <a:rPr lang="de-DE" sz="1600" dirty="0" smtClean="0">
                <a:latin typeface="+mn-lt"/>
              </a:rPr>
              <a:t>rund- und Mittelschule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Ziele der Realschule</a:t>
            </a:r>
          </a:p>
          <a:p>
            <a:endParaRPr lang="de-DE" sz="28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Besonders qualifizierter berufsvorbereitender Abschluss</a:t>
            </a:r>
          </a:p>
          <a:p>
            <a:r>
              <a:rPr lang="de-DE" sz="2800" dirty="0" smtClean="0">
                <a:latin typeface="+mn-lt"/>
              </a:rPr>
              <a:t>Möglichkeit der weiteren schulischen Ausbildung: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Studium über FOS oder Einführungsklasse GYM</a:t>
            </a:r>
            <a:endParaRPr lang="de-DE" sz="2800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Ziele des Gymnasiums</a:t>
            </a:r>
          </a:p>
          <a:p>
            <a:pPr>
              <a:buNone/>
            </a:pPr>
            <a:endParaRPr lang="de-DE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Allgemeine Hochschulreife: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 	Erlaubnis zum Studium eines jeden Faches an jeder deutschen Universität oder Fachhochschule</a:t>
            </a:r>
            <a:endParaRPr lang="de-DE" sz="2800" dirty="0">
              <a:latin typeface="+mn-lt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 smtClean="0">
                <a:latin typeface="+mn-lt"/>
              </a:rPr>
              <a:t>Peter-</a:t>
            </a:r>
            <a:r>
              <a:rPr lang="de-DE" sz="1600" dirty="0" err="1" smtClean="0">
                <a:latin typeface="+mn-lt"/>
              </a:rPr>
              <a:t>Vischer</a:t>
            </a:r>
            <a:r>
              <a:rPr lang="de-DE" sz="1600" dirty="0" smtClean="0">
                <a:latin typeface="+mn-lt"/>
              </a:rPr>
              <a:t>-Schule |  Ziele Realschule und Gymnasium</a:t>
            </a:r>
            <a:endParaRPr lang="de-DE" sz="1600" dirty="0">
              <a:latin typeface="+mn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7" name="Grafik 6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900264"/>
            <a:ext cx="9359900" cy="5579444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Aufbau der Realschule</a:t>
            </a:r>
          </a:p>
          <a:p>
            <a:pPr>
              <a:buNone/>
            </a:pPr>
            <a:endParaRPr lang="de-DE" sz="3600" dirty="0" smtClean="0">
              <a:latin typeface="+mn-lt"/>
            </a:endParaRPr>
          </a:p>
          <a:p>
            <a:pPr>
              <a:buNone/>
            </a:pPr>
            <a:r>
              <a:rPr lang="de-DE" sz="2800" dirty="0" smtClean="0">
                <a:latin typeface="+mn-lt"/>
              </a:rPr>
              <a:t>5./6. Jahrgangsstufe: gemeinsamer Lehrplan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	Religion/Ethik, D, E, M, </a:t>
            </a:r>
            <a:r>
              <a:rPr lang="de-DE" sz="2800" dirty="0" err="1" smtClean="0">
                <a:latin typeface="+mn-lt"/>
              </a:rPr>
              <a:t>Bio</a:t>
            </a:r>
            <a:r>
              <a:rPr lang="de-DE" sz="2800" dirty="0" smtClean="0">
                <a:latin typeface="+mn-lt"/>
              </a:rPr>
              <a:t>, </a:t>
            </a:r>
            <a:r>
              <a:rPr lang="de-DE" sz="2800" dirty="0" err="1" smtClean="0">
                <a:latin typeface="+mn-lt"/>
              </a:rPr>
              <a:t>Ek</a:t>
            </a:r>
            <a:r>
              <a:rPr lang="de-DE" sz="2800" dirty="0" smtClean="0">
                <a:latin typeface="+mn-lt"/>
              </a:rPr>
              <a:t>, Sport, Musik, Kunst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	(Geschichte ab Jahrgangsstufe 6)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pPr>
              <a:buNone/>
            </a:pPr>
            <a:r>
              <a:rPr lang="de-DE" sz="2800" dirty="0" smtClean="0">
                <a:latin typeface="+mn-lt"/>
              </a:rPr>
              <a:t>ab 7. Jahrgangsstufe: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	Wahl zwischen vier Ausbildungsrichtungen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	Informationstechnologie mit versch. Schwerpunkten</a:t>
            </a:r>
            <a:endParaRPr lang="de-DE" sz="28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 smtClean="0">
                <a:latin typeface="+mn-lt"/>
              </a:rPr>
              <a:t>Peter-</a:t>
            </a:r>
            <a:r>
              <a:rPr lang="de-DE" sz="1600" dirty="0" err="1" smtClean="0">
                <a:latin typeface="+mn-lt"/>
              </a:rPr>
              <a:t>Vischer</a:t>
            </a:r>
            <a:r>
              <a:rPr lang="de-DE" sz="1600" dirty="0" smtClean="0">
                <a:latin typeface="+mn-lt"/>
              </a:rPr>
              <a:t>-Schule |  Realschule - Aufbau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Vier Ausbildungsrichtungen</a:t>
            </a:r>
          </a:p>
          <a:p>
            <a:pPr>
              <a:buNone/>
            </a:pPr>
            <a:endParaRPr lang="de-DE" sz="3600" dirty="0" smtClean="0">
              <a:latin typeface="+mn-lt"/>
            </a:endParaRPr>
          </a:p>
          <a:p>
            <a:pPr>
              <a:buNone/>
            </a:pPr>
            <a:r>
              <a:rPr lang="de-DE" sz="2800" dirty="0" smtClean="0">
                <a:latin typeface="+mn-lt"/>
              </a:rPr>
              <a:t>Wahlpflichtfächergruppe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I	Mathematisch-naturwissenschaftlicher Zweig</a:t>
            </a:r>
          </a:p>
          <a:p>
            <a:r>
              <a:rPr lang="de-DE" sz="2800" dirty="0" smtClean="0">
                <a:latin typeface="+mn-lt"/>
              </a:rPr>
              <a:t>II	Wirtschaftswissenschaftlicher Zweig</a:t>
            </a:r>
          </a:p>
          <a:p>
            <a:r>
              <a:rPr lang="de-DE" sz="2800" dirty="0" err="1" smtClean="0">
                <a:latin typeface="+mn-lt"/>
              </a:rPr>
              <a:t>IIIa</a:t>
            </a:r>
            <a:r>
              <a:rPr lang="de-DE" sz="2800" dirty="0" smtClean="0">
                <a:latin typeface="+mn-lt"/>
              </a:rPr>
              <a:t>	Sprachlicher Zweig</a:t>
            </a:r>
          </a:p>
          <a:p>
            <a:r>
              <a:rPr lang="de-DE" sz="2800" dirty="0" err="1" smtClean="0">
                <a:latin typeface="+mn-lt"/>
              </a:rPr>
              <a:t>IIIb</a:t>
            </a:r>
            <a:r>
              <a:rPr lang="de-DE" sz="2800" dirty="0" smtClean="0">
                <a:latin typeface="+mn-lt"/>
              </a:rPr>
              <a:t>	Kunst/Werken/Sozialwesen/Haushalt und Ernährung/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		Musik</a:t>
            </a:r>
          </a:p>
          <a:p>
            <a:pPr>
              <a:buNone/>
            </a:pPr>
            <a:endParaRPr lang="de-DE" sz="3600" dirty="0" smtClean="0">
              <a:latin typeface="+mn-lt"/>
            </a:endParaRPr>
          </a:p>
          <a:p>
            <a:pPr>
              <a:buNone/>
            </a:pPr>
            <a:endParaRPr lang="de-DE" sz="3600" dirty="0" smtClean="0">
              <a:latin typeface="+mn-lt"/>
            </a:endParaRPr>
          </a:p>
          <a:p>
            <a:pPr>
              <a:buNone/>
            </a:pPr>
            <a:endParaRPr lang="de-DE" sz="3600" dirty="0" smtClean="0">
              <a:latin typeface="+mn-lt"/>
            </a:endParaRPr>
          </a:p>
          <a:p>
            <a:pPr>
              <a:buNone/>
            </a:pPr>
            <a:endParaRPr lang="de-DE" sz="3600" dirty="0" smtClean="0">
              <a:latin typeface="+mn-lt"/>
            </a:endParaRPr>
          </a:p>
          <a:p>
            <a:pPr>
              <a:buNone/>
            </a:pPr>
            <a:endParaRPr lang="de-DE" sz="36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 smtClean="0">
                <a:latin typeface="+mn-lt"/>
              </a:rPr>
              <a:t>Peter-</a:t>
            </a:r>
            <a:r>
              <a:rPr lang="de-DE" sz="1600" dirty="0" err="1" smtClean="0">
                <a:latin typeface="+mn-lt"/>
              </a:rPr>
              <a:t>Vischer</a:t>
            </a:r>
            <a:r>
              <a:rPr lang="de-DE" sz="1600" dirty="0" smtClean="0">
                <a:latin typeface="+mn-lt"/>
              </a:rPr>
              <a:t>-Schule |  </a:t>
            </a:r>
            <a:r>
              <a:rPr lang="de-DE" sz="1600" dirty="0">
                <a:latin typeface="+mn-lt"/>
              </a:rPr>
              <a:t>R</a:t>
            </a:r>
            <a:r>
              <a:rPr lang="de-DE" sz="1600" dirty="0" smtClean="0">
                <a:latin typeface="+mn-lt"/>
              </a:rPr>
              <a:t>ealschule - Ausbildungsrichtungen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Wahlpflichtfächergruppe I</a:t>
            </a:r>
            <a:endParaRPr lang="de-DE" sz="3600" dirty="0" smtClean="0">
              <a:latin typeface="+mn-lt"/>
            </a:endParaRPr>
          </a:p>
          <a:p>
            <a:pPr>
              <a:buNone/>
            </a:pPr>
            <a:endParaRPr lang="de-DE" sz="3600" b="1" dirty="0" smtClean="0">
              <a:latin typeface="+mn-lt"/>
            </a:endParaRPr>
          </a:p>
          <a:p>
            <a:pPr>
              <a:buNone/>
            </a:pPr>
            <a:r>
              <a:rPr lang="de-DE" sz="2800" b="1" u="sng" dirty="0" smtClean="0">
                <a:latin typeface="+mn-lt"/>
              </a:rPr>
              <a:t>Mathematisch – naturwissenschaftlicher Zweig</a:t>
            </a:r>
          </a:p>
          <a:p>
            <a:r>
              <a:rPr lang="de-DE" sz="2800" dirty="0" smtClean="0">
                <a:latin typeface="+mn-lt"/>
              </a:rPr>
              <a:t>Mathematik vertieft, Physik ab der 7. Klasse  intensiviert</a:t>
            </a:r>
          </a:p>
          <a:p>
            <a:r>
              <a:rPr lang="de-DE" sz="2800" dirty="0" smtClean="0">
                <a:latin typeface="+mn-lt"/>
              </a:rPr>
              <a:t>Chemie ab Jahrgangsstufe 8</a:t>
            </a:r>
          </a:p>
          <a:p>
            <a:r>
              <a:rPr lang="de-DE" sz="2800" dirty="0" smtClean="0">
                <a:latin typeface="+mn-lt"/>
              </a:rPr>
              <a:t>IT mit Schwerpunkt Informatik und CAD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pPr>
              <a:buNone/>
            </a:pPr>
            <a:r>
              <a:rPr lang="de-DE" sz="2800" dirty="0" smtClean="0">
                <a:latin typeface="+mn-lt"/>
              </a:rPr>
              <a:t>Abschlussprüfung in D/E sowie in vertiefter Mathematik und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Physik</a:t>
            </a:r>
            <a:endParaRPr lang="de-DE" sz="2800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Realschule </a:t>
            </a:r>
            <a:r>
              <a:rPr lang="de-DE" sz="1600" dirty="0" smtClean="0">
                <a:latin typeface="+mn-lt"/>
              </a:rPr>
              <a:t>– Ausbildungsrichtungen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219547"/>
          </a:xfrm>
        </p:spPr>
        <p:txBody>
          <a:bodyPr/>
          <a:lstStyle/>
          <a:p>
            <a:pPr>
              <a:buNone/>
            </a:pPr>
            <a:r>
              <a:rPr lang="de-DE" sz="3200" b="1" dirty="0" smtClean="0"/>
              <a:t>Wahlpflichtfächergruppe II</a:t>
            </a:r>
            <a:endParaRPr lang="de-DE" sz="3200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r>
              <a:rPr lang="de-DE" b="1" u="sng" dirty="0" smtClean="0"/>
              <a:t>Wirtschaftswissenschaftlicher Zweig</a:t>
            </a:r>
          </a:p>
          <a:p>
            <a:r>
              <a:rPr lang="de-DE" dirty="0" smtClean="0"/>
              <a:t>Rechnungswesen</a:t>
            </a:r>
          </a:p>
          <a:p>
            <a:r>
              <a:rPr lang="de-DE" dirty="0" smtClean="0"/>
              <a:t>Wirtschafts- und Rechtslehre vertieft</a:t>
            </a:r>
          </a:p>
          <a:p>
            <a:r>
              <a:rPr lang="de-DE" dirty="0" smtClean="0"/>
              <a:t>Physik ab Jahrgangsstufe 8</a:t>
            </a:r>
          </a:p>
          <a:p>
            <a:r>
              <a:rPr lang="de-DE" dirty="0" smtClean="0"/>
              <a:t>Chemie ab Jahrgangsstufe 9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Abschlussprüfung in D/E/M sowie Rechnungswesen (BWR)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Realschule – </a:t>
            </a:r>
            <a:r>
              <a:rPr lang="de-DE" sz="1600" dirty="0" smtClean="0">
                <a:latin typeface="+mn-lt"/>
              </a:rPr>
              <a:t>Ausbildungsrichtungen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940425"/>
          </a:xfrm>
        </p:spPr>
        <p:txBody>
          <a:bodyPr/>
          <a:lstStyle/>
          <a:p>
            <a:pPr>
              <a:buNone/>
            </a:pPr>
            <a:r>
              <a:rPr lang="de-DE" sz="3200" b="1" dirty="0" smtClean="0"/>
              <a:t>Wahlpflichtfächergruppe </a:t>
            </a:r>
            <a:r>
              <a:rPr lang="de-DE" sz="3200" b="1" dirty="0" err="1" smtClean="0"/>
              <a:t>IIIa</a:t>
            </a:r>
            <a:endParaRPr lang="de-DE" sz="3200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r>
              <a:rPr lang="de-DE" b="1" u="sng" dirty="0" smtClean="0"/>
              <a:t>Sprachlicher Zweig</a:t>
            </a:r>
          </a:p>
          <a:p>
            <a:r>
              <a:rPr lang="de-DE" dirty="0" smtClean="0"/>
              <a:t>Französisch als 2. Fremdsprache</a:t>
            </a:r>
          </a:p>
          <a:p>
            <a:r>
              <a:rPr lang="de-DE" dirty="0" smtClean="0"/>
              <a:t>BWR  in der 7. – 9. Jahrgangstufe</a:t>
            </a:r>
          </a:p>
          <a:p>
            <a:r>
              <a:rPr lang="de-DE" dirty="0" smtClean="0"/>
              <a:t>Physik ab Jahrgangsstufe 8</a:t>
            </a:r>
          </a:p>
          <a:p>
            <a:r>
              <a:rPr lang="de-DE" dirty="0" smtClean="0"/>
              <a:t>Chemie ab Jahrgangsstufe 9</a:t>
            </a:r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Abschlussprüfung in D/E/M sowie Französisch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>
                <a:latin typeface="+mn-lt"/>
              </a:rPr>
              <a:t>Peter-</a:t>
            </a:r>
            <a:r>
              <a:rPr lang="de-DE" sz="1600" dirty="0" err="1">
                <a:latin typeface="+mn-lt"/>
              </a:rPr>
              <a:t>Vischer</a:t>
            </a:r>
            <a:r>
              <a:rPr lang="de-DE" sz="1600" dirty="0">
                <a:latin typeface="+mn-lt"/>
              </a:rPr>
              <a:t>-Schule |  </a:t>
            </a:r>
            <a:r>
              <a:rPr lang="de-DE" sz="1600" dirty="0" smtClean="0">
                <a:latin typeface="+mn-lt"/>
              </a:rPr>
              <a:t>Realschule - Ausbildungsrichtungen</a:t>
            </a:r>
            <a:endParaRPr lang="de-DE" sz="16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3" y="1800225"/>
            <a:ext cx="9360547" cy="1080925"/>
          </a:xfrm>
        </p:spPr>
        <p:txBody>
          <a:bodyPr/>
          <a:lstStyle/>
          <a:p>
            <a:r>
              <a:rPr lang="de-DE" sz="4000" dirty="0" smtClean="0">
                <a:latin typeface="+mn-lt"/>
              </a:rPr>
              <a:t> 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079500"/>
            <a:ext cx="9359900" cy="5400207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>
                <a:latin typeface="+mn-lt"/>
              </a:rPr>
              <a:t>Wahlpflichtfächergruppe </a:t>
            </a:r>
            <a:r>
              <a:rPr lang="de-DE" sz="3600" b="1" dirty="0" err="1" smtClean="0">
                <a:latin typeface="+mn-lt"/>
              </a:rPr>
              <a:t>IIIb</a:t>
            </a:r>
            <a:endParaRPr lang="de-DE" sz="3600" dirty="0" smtClean="0">
              <a:latin typeface="+mn-lt"/>
            </a:endParaRPr>
          </a:p>
          <a:p>
            <a:pPr>
              <a:buNone/>
            </a:pPr>
            <a:endParaRPr lang="de-DE" sz="3600" b="1" dirty="0" smtClean="0"/>
          </a:p>
          <a:p>
            <a:pPr>
              <a:buNone/>
            </a:pPr>
            <a:r>
              <a:rPr lang="de-DE" sz="2800" b="1" u="sng" dirty="0" smtClean="0">
                <a:latin typeface="+mn-lt"/>
              </a:rPr>
              <a:t>Je nach Schule unterschiedliches Fach:</a:t>
            </a:r>
          </a:p>
          <a:p>
            <a:r>
              <a:rPr lang="de-DE" sz="2800" u="sng" dirty="0" smtClean="0">
                <a:latin typeface="+mn-lt"/>
              </a:rPr>
              <a:t>Kunst/ Werken/ Sozialwesen/ Haushalt und Ernährung/Musik</a:t>
            </a:r>
            <a:endParaRPr lang="de-DE" sz="28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Physik ab Jahrgangsstufe 8</a:t>
            </a:r>
          </a:p>
          <a:p>
            <a:r>
              <a:rPr lang="de-DE" sz="2800" dirty="0" smtClean="0">
                <a:latin typeface="+mn-lt"/>
              </a:rPr>
              <a:t>Chemie ab Jahrgangsstufe 9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  <a:p>
            <a:pPr>
              <a:buNone/>
            </a:pPr>
            <a:r>
              <a:rPr lang="de-DE" sz="2800" dirty="0" smtClean="0">
                <a:latin typeface="+mn-lt"/>
              </a:rPr>
              <a:t>Abschlussprüfung in D/E/M sowie dem besonderen</a:t>
            </a:r>
          </a:p>
          <a:p>
            <a:pPr>
              <a:buNone/>
            </a:pPr>
            <a:r>
              <a:rPr lang="de-DE" sz="2800" dirty="0" smtClean="0">
                <a:latin typeface="+mn-lt"/>
              </a:rPr>
              <a:t>Profilfach</a:t>
            </a:r>
          </a:p>
          <a:p>
            <a:pPr>
              <a:buNone/>
            </a:pPr>
            <a:endParaRPr lang="de-DE" sz="2800" dirty="0" smtClean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z="1600" dirty="0"/>
              <a:t>Peter-</a:t>
            </a:r>
            <a:r>
              <a:rPr lang="de-DE" sz="1600" dirty="0" err="1"/>
              <a:t>Vischer</a:t>
            </a:r>
            <a:r>
              <a:rPr lang="de-DE" sz="1600" dirty="0"/>
              <a:t>-Schule |  Realschule - Ausbildungsrichtungen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AAE1D1-68DC-4F64-8590-87B353DAB64F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6" name="Grafik 5" descr="logo_vektor_ohn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680" y="5769262"/>
            <a:ext cx="1037612" cy="12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771</Words>
  <Application>Microsoft Office PowerPoint</Application>
  <PresentationFormat>Benutzerdefiniert</PresentationFormat>
  <Paragraphs>255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Wingdings</vt:lpstr>
      <vt:lpstr>blank</vt:lpstr>
      <vt:lpstr> Übertritt an eine weiterführende Schule</vt:lpstr>
      <vt:lpstr>Wesentliche Unterschiede zu Grund- und Mittelschule</vt:lpstr>
      <vt:lpstr>PowerPoint-Präsentation</vt:lpstr>
      <vt:lpstr> </vt:lpstr>
      <vt:lpstr> </vt:lpstr>
      <vt:lpstr> </vt:lpstr>
      <vt:lpstr>PowerPoint-Präsentation</vt:lpstr>
      <vt:lpstr>PowerPoint-Präsentation</vt:lpstr>
      <vt:lpstr> </vt:lpstr>
      <vt:lpstr> </vt:lpstr>
      <vt:lpstr> </vt:lpstr>
      <vt:lpstr> </vt:lpstr>
      <vt:lpstr> </vt:lpstr>
      <vt:lpstr> </vt:lpstr>
      <vt:lpstr> Betreuung an weiterführenden Schulen</vt:lpstr>
      <vt:lpstr> </vt:lpstr>
      <vt:lpstr>  Vergleich RS – GYM    </vt:lpstr>
      <vt:lpstr> </vt:lpstr>
      <vt:lpstr>Unter Vorbehalt:</vt:lpstr>
    </vt:vector>
  </TitlesOfParts>
  <Company>Stadt Nürnberg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Übertrittsabend!</dc:title>
  <dc:creator>BergmannSa</dc:creator>
  <cp:lastModifiedBy>Bergmann, Sandra</cp:lastModifiedBy>
  <cp:revision>58</cp:revision>
  <dcterms:created xsi:type="dcterms:W3CDTF">2013-09-24T08:29:12Z</dcterms:created>
  <dcterms:modified xsi:type="dcterms:W3CDTF">2020-10-20T09:51:41Z</dcterms:modified>
</cp:coreProperties>
</file>