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9"/>
  </p:notesMasterIdLst>
  <p:handoutMasterIdLst>
    <p:handoutMasterId r:id="rId10"/>
  </p:handoutMasterIdLst>
  <p:sldIdLst>
    <p:sldId id="364" r:id="rId2"/>
    <p:sldId id="366" r:id="rId3"/>
    <p:sldId id="390" r:id="rId4"/>
    <p:sldId id="391" r:id="rId5"/>
    <p:sldId id="392" r:id="rId6"/>
    <p:sldId id="393" r:id="rId7"/>
    <p:sldId id="394" r:id="rId8"/>
  </p:sldIdLst>
  <p:sldSz cx="10080625" cy="7561263"/>
  <p:notesSz cx="9872663" cy="6797675"/>
  <p:defaultTextStyle>
    <a:defPPr>
      <a:defRPr lang="de-DE"/>
    </a:defPPr>
    <a:lvl1pPr algn="l" defTabSz="10683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33400" indent="-76200" algn="l" defTabSz="10683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68388" indent="-153988" algn="l" defTabSz="10683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3375" indent="-231775" algn="l" defTabSz="10683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138363" indent="-309563" algn="l" defTabSz="10683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80">
          <p15:clr>
            <a:srgbClr val="A4A3A4"/>
          </p15:clr>
        </p15:guide>
        <p15:guide id="2" orient="horz" pos="1134">
          <p15:clr>
            <a:srgbClr val="A4A3A4"/>
          </p15:clr>
        </p15:guide>
        <p15:guide id="3" orient="horz" pos="4422">
          <p15:clr>
            <a:srgbClr val="A4A3A4"/>
          </p15:clr>
        </p15:guide>
        <p15:guide id="4" orient="horz" pos="4536">
          <p15:clr>
            <a:srgbClr val="A4A3A4"/>
          </p15:clr>
        </p15:guide>
        <p15:guide id="5" pos="4763">
          <p15:clr>
            <a:srgbClr val="A4A3A4"/>
          </p15:clr>
        </p15:guide>
        <p15:guide id="6" pos="6123">
          <p15:clr>
            <a:srgbClr val="A4A3A4"/>
          </p15:clr>
        </p15:guide>
        <p15:guide id="7" pos="227">
          <p15:clr>
            <a:srgbClr val="A4A3A4"/>
          </p15:clr>
        </p15:guide>
        <p15:guide id="8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09486E"/>
    <a:srgbClr val="FF2F92"/>
    <a:srgbClr val="FF9300"/>
    <a:srgbClr val="BB4485"/>
    <a:srgbClr val="FC141B"/>
    <a:srgbClr val="B80F17"/>
    <a:srgbClr val="06436A"/>
    <a:srgbClr val="99CFF1"/>
    <a:srgbClr val="DCE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2B404-690C-D1B7-D9EF-F3D6A955D0C2}" v="3" dt="2020-10-26T15:42:41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3" autoAdjust="0"/>
    <p:restoredTop sz="83148"/>
  </p:normalViewPr>
  <p:slideViewPr>
    <p:cSldViewPr>
      <p:cViewPr varScale="1">
        <p:scale>
          <a:sx n="55" d="100"/>
          <a:sy n="55" d="100"/>
        </p:scale>
        <p:origin x="1662" y="78"/>
      </p:cViewPr>
      <p:guideLst>
        <p:guide orient="horz" pos="680"/>
        <p:guide orient="horz" pos="1134"/>
        <p:guide orient="horz" pos="4422"/>
        <p:guide orient="horz" pos="4536"/>
        <p:guide pos="4763"/>
        <p:guide pos="6123"/>
        <p:guide pos="227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6"/>
      </p:cViewPr>
      <p:guideLst>
        <p:guide orient="horz" pos="2141"/>
        <p:guide pos="3110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F175F1-FD59-954A-9606-3BAE226126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657225" y="6456363"/>
            <a:ext cx="74168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6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Dienststelle  |  Thema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DE4329-8836-DC4B-BD63-EB0104F3CE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8074025" y="6456363"/>
            <a:ext cx="104457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BE9311C-8726-AA41-8229-0577E2D94F7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08525561-C13A-E94E-90B4-416614C895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86100" y="315913"/>
            <a:ext cx="3700463" cy="2776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FF08E7F1-0A5A-3340-B3EF-7D7CF135D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7813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C90DA1-0376-D744-8E82-99C08F8B29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917575" y="6456363"/>
            <a:ext cx="715645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6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Dienststelle  |  Thema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D711A8-739A-C248-BC70-3004AE0D5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8074025" y="6456363"/>
            <a:ext cx="881063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303AF6-257A-DF42-998D-91E1804B54A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084" algn="l" defTabSz="1069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8901" algn="l" defTabSz="1069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3718" algn="l" defTabSz="1069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8536" algn="l" defTabSz="106963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>
            <a:extLst>
              <a:ext uri="{FF2B5EF4-FFF2-40B4-BE49-F238E27FC236}">
                <a16:creationId xmlns:a16="http://schemas.microsoft.com/office/drawing/2014/main" id="{DB395B73-E675-FF41-836D-686B2191B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izenplatzhalter 2">
            <a:extLst>
              <a:ext uri="{FF2B5EF4-FFF2-40B4-BE49-F238E27FC236}">
                <a16:creationId xmlns:a16="http://schemas.microsoft.com/office/drawing/2014/main" id="{04021A56-469E-5C45-8B9A-C15CBE3A5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8908">
              <a:defRPr/>
            </a:pPr>
            <a:endParaRPr lang="de-DE" alt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313C9F-423B-3A40-A1EF-990C19D536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Dienststelle  |  Thema</a:t>
            </a:r>
          </a:p>
        </p:txBody>
      </p:sp>
      <p:sp>
        <p:nvSpPr>
          <p:cNvPr id="15365" name="Foliennummernplatzhalter 4">
            <a:extLst>
              <a:ext uri="{FF2B5EF4-FFF2-40B4-BE49-F238E27FC236}">
                <a16:creationId xmlns:a16="http://schemas.microsoft.com/office/drawing/2014/main" id="{3AF21279-0BE2-754C-93D1-BFB36580E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F2151F-6317-2746-A9BD-2C2E22783739}" type="slidenum">
              <a:rPr lang="de-DE" altLang="de-DE" sz="1200"/>
              <a:pPr>
                <a:spcBef>
                  <a:spcPct val="0"/>
                </a:spcBef>
              </a:pPr>
              <a:t>2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43822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>
            <a:extLst>
              <a:ext uri="{FF2B5EF4-FFF2-40B4-BE49-F238E27FC236}">
                <a16:creationId xmlns:a16="http://schemas.microsoft.com/office/drawing/2014/main" id="{DB395B73-E675-FF41-836D-686B2191B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izenplatzhalter 2">
            <a:extLst>
              <a:ext uri="{FF2B5EF4-FFF2-40B4-BE49-F238E27FC236}">
                <a16:creationId xmlns:a16="http://schemas.microsoft.com/office/drawing/2014/main" id="{04021A56-469E-5C45-8B9A-C15CBE3A5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8908">
              <a:defRPr/>
            </a:pPr>
            <a:endParaRPr lang="de-DE" alt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313C9F-423B-3A40-A1EF-990C19D536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Dienststelle  |  Thema</a:t>
            </a:r>
          </a:p>
        </p:txBody>
      </p:sp>
      <p:sp>
        <p:nvSpPr>
          <p:cNvPr id="15365" name="Foliennummernplatzhalter 4">
            <a:extLst>
              <a:ext uri="{FF2B5EF4-FFF2-40B4-BE49-F238E27FC236}">
                <a16:creationId xmlns:a16="http://schemas.microsoft.com/office/drawing/2014/main" id="{3AF21279-0BE2-754C-93D1-BFB36580E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F2151F-6317-2746-A9BD-2C2E22783739}" type="slidenum">
              <a:rPr lang="de-DE" altLang="de-DE" sz="1200"/>
              <a:pPr>
                <a:spcBef>
                  <a:spcPct val="0"/>
                </a:spcBef>
              </a:pPr>
              <a:t>3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91986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>
            <a:extLst>
              <a:ext uri="{FF2B5EF4-FFF2-40B4-BE49-F238E27FC236}">
                <a16:creationId xmlns:a16="http://schemas.microsoft.com/office/drawing/2014/main" id="{DB395B73-E675-FF41-836D-686B2191B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izenplatzhalter 2">
            <a:extLst>
              <a:ext uri="{FF2B5EF4-FFF2-40B4-BE49-F238E27FC236}">
                <a16:creationId xmlns:a16="http://schemas.microsoft.com/office/drawing/2014/main" id="{04021A56-469E-5C45-8B9A-C15CBE3A5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8908">
              <a:defRPr/>
            </a:pPr>
            <a:endParaRPr lang="de-DE" alt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313C9F-423B-3A40-A1EF-990C19D536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Dienststelle  |  Thema</a:t>
            </a:r>
          </a:p>
        </p:txBody>
      </p:sp>
      <p:sp>
        <p:nvSpPr>
          <p:cNvPr id="15365" name="Foliennummernplatzhalter 4">
            <a:extLst>
              <a:ext uri="{FF2B5EF4-FFF2-40B4-BE49-F238E27FC236}">
                <a16:creationId xmlns:a16="http://schemas.microsoft.com/office/drawing/2014/main" id="{3AF21279-0BE2-754C-93D1-BFB36580E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F2151F-6317-2746-A9BD-2C2E22783739}" type="slidenum">
              <a:rPr lang="de-DE" altLang="de-DE" sz="1200"/>
              <a:pPr>
                <a:spcBef>
                  <a:spcPct val="0"/>
                </a:spcBef>
              </a:pPr>
              <a:t>4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120108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>
            <a:extLst>
              <a:ext uri="{FF2B5EF4-FFF2-40B4-BE49-F238E27FC236}">
                <a16:creationId xmlns:a16="http://schemas.microsoft.com/office/drawing/2014/main" id="{DB395B73-E675-FF41-836D-686B2191B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izenplatzhalter 2">
            <a:extLst>
              <a:ext uri="{FF2B5EF4-FFF2-40B4-BE49-F238E27FC236}">
                <a16:creationId xmlns:a16="http://schemas.microsoft.com/office/drawing/2014/main" id="{04021A56-469E-5C45-8B9A-C15CBE3A5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8908">
              <a:defRPr/>
            </a:pPr>
            <a:endParaRPr lang="de-DE" alt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313C9F-423B-3A40-A1EF-990C19D536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Dienststelle  |  Thema</a:t>
            </a:r>
          </a:p>
        </p:txBody>
      </p:sp>
      <p:sp>
        <p:nvSpPr>
          <p:cNvPr id="15365" name="Foliennummernplatzhalter 4">
            <a:extLst>
              <a:ext uri="{FF2B5EF4-FFF2-40B4-BE49-F238E27FC236}">
                <a16:creationId xmlns:a16="http://schemas.microsoft.com/office/drawing/2014/main" id="{3AF21279-0BE2-754C-93D1-BFB36580E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F2151F-6317-2746-A9BD-2C2E22783739}" type="slidenum">
              <a:rPr lang="de-DE" altLang="de-DE" sz="1200"/>
              <a:pPr>
                <a:spcBef>
                  <a:spcPct val="0"/>
                </a:spcBef>
              </a:pPr>
              <a:t>5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482088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>
            <a:extLst>
              <a:ext uri="{FF2B5EF4-FFF2-40B4-BE49-F238E27FC236}">
                <a16:creationId xmlns:a16="http://schemas.microsoft.com/office/drawing/2014/main" id="{DB395B73-E675-FF41-836D-686B2191B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izenplatzhalter 2">
            <a:extLst>
              <a:ext uri="{FF2B5EF4-FFF2-40B4-BE49-F238E27FC236}">
                <a16:creationId xmlns:a16="http://schemas.microsoft.com/office/drawing/2014/main" id="{04021A56-469E-5C45-8B9A-C15CBE3A5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8908">
              <a:defRPr/>
            </a:pPr>
            <a:endParaRPr lang="de-DE" alt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313C9F-423B-3A40-A1EF-990C19D536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Dienststelle  |  Thema</a:t>
            </a:r>
          </a:p>
        </p:txBody>
      </p:sp>
      <p:sp>
        <p:nvSpPr>
          <p:cNvPr id="15365" name="Foliennummernplatzhalter 4">
            <a:extLst>
              <a:ext uri="{FF2B5EF4-FFF2-40B4-BE49-F238E27FC236}">
                <a16:creationId xmlns:a16="http://schemas.microsoft.com/office/drawing/2014/main" id="{3AF21279-0BE2-754C-93D1-BFB36580E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F2151F-6317-2746-A9BD-2C2E22783739}" type="slidenum">
              <a:rPr lang="de-DE" altLang="de-DE" sz="1200"/>
              <a:pPr>
                <a:spcBef>
                  <a:spcPct val="0"/>
                </a:spcBef>
              </a:pPr>
              <a:t>6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413566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>
            <a:extLst>
              <a:ext uri="{FF2B5EF4-FFF2-40B4-BE49-F238E27FC236}">
                <a16:creationId xmlns:a16="http://schemas.microsoft.com/office/drawing/2014/main" id="{DB395B73-E675-FF41-836D-686B2191B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izenplatzhalter 2">
            <a:extLst>
              <a:ext uri="{FF2B5EF4-FFF2-40B4-BE49-F238E27FC236}">
                <a16:creationId xmlns:a16="http://schemas.microsoft.com/office/drawing/2014/main" id="{04021A56-469E-5C45-8B9A-C15CBE3A5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8908">
              <a:defRPr/>
            </a:pPr>
            <a:endParaRPr lang="de-DE" alt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313C9F-423B-3A40-A1EF-990C19D536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Dienststelle  |  Thema</a:t>
            </a:r>
          </a:p>
        </p:txBody>
      </p:sp>
      <p:sp>
        <p:nvSpPr>
          <p:cNvPr id="15365" name="Foliennummernplatzhalter 4">
            <a:extLst>
              <a:ext uri="{FF2B5EF4-FFF2-40B4-BE49-F238E27FC236}">
                <a16:creationId xmlns:a16="http://schemas.microsoft.com/office/drawing/2014/main" id="{3AF21279-0BE2-754C-93D1-BFB36580E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F2151F-6317-2746-A9BD-2C2E22783739}" type="slidenum">
              <a:rPr lang="de-DE" altLang="de-DE" sz="1200"/>
              <a:pPr>
                <a:spcBef>
                  <a:spcPct val="0"/>
                </a:spcBef>
              </a:pPr>
              <a:t>7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66279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A66DC7F-CCF2-0144-90AB-0922066A2727}"/>
              </a:ext>
            </a:extLst>
          </p:cNvPr>
          <p:cNvSpPr/>
          <p:nvPr userDrawn="1"/>
        </p:nvSpPr>
        <p:spPr>
          <a:xfrm>
            <a:off x="179691" y="4500723"/>
            <a:ext cx="9718675" cy="2860203"/>
          </a:xfrm>
          <a:prstGeom prst="rect">
            <a:avLst/>
          </a:prstGeom>
          <a:solidFill>
            <a:srgbClr val="A49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696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363" y="1800225"/>
            <a:ext cx="9359900" cy="1080291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0363" y="2880516"/>
            <a:ext cx="9359900" cy="90011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34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4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9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4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3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7" name="Textfeld 19">
            <a:extLst>
              <a:ext uri="{FF2B5EF4-FFF2-40B4-BE49-F238E27FC236}">
                <a16:creationId xmlns:a16="http://schemas.microsoft.com/office/drawing/2014/main" id="{4AC8B20A-4AAC-D544-A20D-E325D82E59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80726" y="6972151"/>
            <a:ext cx="1439863" cy="350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36000" rIns="18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de-DE" altLang="de-DE" sz="900" dirty="0">
                <a:solidFill>
                  <a:srgbClr val="144560"/>
                </a:solidFill>
              </a:rPr>
              <a:t>Städtische und Staatliche</a:t>
            </a:r>
            <a:br>
              <a:rPr lang="de-DE" altLang="de-DE" sz="900" dirty="0">
                <a:solidFill>
                  <a:srgbClr val="144560"/>
                </a:solidFill>
              </a:rPr>
            </a:br>
            <a:r>
              <a:rPr lang="de-DE" altLang="de-DE" sz="900" dirty="0">
                <a:solidFill>
                  <a:srgbClr val="144560"/>
                </a:solidFill>
              </a:rPr>
              <a:t>Wirtschaftsschule Nürnberg</a:t>
            </a:r>
          </a:p>
        </p:txBody>
      </p:sp>
      <p:pic>
        <p:nvPicPr>
          <p:cNvPr id="8" name="Grafik 12" descr="blau ohne Schatten.gif">
            <a:extLst>
              <a:ext uri="{FF2B5EF4-FFF2-40B4-BE49-F238E27FC236}">
                <a16:creationId xmlns:a16="http://schemas.microsoft.com/office/drawing/2014/main" id="{4EA93235-5FAE-C844-8BE3-3DA08D8D91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r="35823"/>
          <a:stretch>
            <a:fillRect/>
          </a:stretch>
        </p:blipFill>
        <p:spPr bwMode="auto">
          <a:xfrm>
            <a:off x="8280726" y="6611789"/>
            <a:ext cx="14541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6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2" y="900262"/>
            <a:ext cx="9360547" cy="663425"/>
          </a:xfrm>
        </p:spPr>
        <p:txBody>
          <a:bodyPr/>
          <a:lstStyle>
            <a:lvl1pPr>
              <a:defRPr lang="de-D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363" y="1800378"/>
            <a:ext cx="9359900" cy="5219547"/>
          </a:xfrm>
        </p:spPr>
        <p:txBody>
          <a:bodyPr/>
          <a:lstStyle>
            <a:lvl2pPr>
              <a:defRPr/>
            </a:lvl2pPr>
            <a:lvl3pPr marL="803275" indent="-260350">
              <a:buFont typeface="Symbol" pitchFamily="18" charset="2"/>
              <a:buChar char="-"/>
              <a:defRPr sz="18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50BC04F-3B45-034A-A73E-E8B6F68DE3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Städtische und Staatliche Wirtschaftsschule Nürnberg  </a:t>
            </a:r>
          </a:p>
        </p:txBody>
      </p:sp>
      <p:sp>
        <p:nvSpPr>
          <p:cNvPr id="5" name="Foliennummernplatzhalter 10">
            <a:extLst>
              <a:ext uri="{FF2B5EF4-FFF2-40B4-BE49-F238E27FC236}">
                <a16:creationId xmlns:a16="http://schemas.microsoft.com/office/drawing/2014/main" id="{7F143A4D-0236-9D4B-B8FB-45471F05F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86DA-9781-EA4F-9DF7-D2FB617F18B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4724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2" y="900262"/>
            <a:ext cx="9360547" cy="6634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9713" y="1800378"/>
            <a:ext cx="4500575" cy="52206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0334" y="1800378"/>
            <a:ext cx="4500575" cy="52206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5" name="Foliennummernplatzhalter 10">
            <a:extLst>
              <a:ext uri="{FF2B5EF4-FFF2-40B4-BE49-F238E27FC236}">
                <a16:creationId xmlns:a16="http://schemas.microsoft.com/office/drawing/2014/main" id="{C495D31E-6CB1-5742-A586-24EBDAD901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B6F7-5540-4145-92D9-F1BA5D9743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CFE176-03C3-8849-A7E5-EA24C761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Städtische und Staatliche Wirtschaftsschule Nürnberg  </a:t>
            </a:r>
          </a:p>
        </p:txBody>
      </p:sp>
    </p:spTree>
    <p:extLst>
      <p:ext uri="{BB962C8B-B14F-4D97-AF65-F5344CB8AC3E}">
        <p14:creationId xmlns:p14="http://schemas.microsoft.com/office/powerpoint/2010/main" val="92553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2" y="900262"/>
            <a:ext cx="9360547" cy="6634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oliennummernplatzhalter 10">
            <a:extLst>
              <a:ext uri="{FF2B5EF4-FFF2-40B4-BE49-F238E27FC236}">
                <a16:creationId xmlns:a16="http://schemas.microsoft.com/office/drawing/2014/main" id="{8244F840-BA30-9F4F-9FB3-7C2E16BA6C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D719-6D47-F14B-BA0D-8EE6101E84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C9F5347-1D46-9049-99CA-4869D68D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Städtische und Staatliche Wirtschaftsschule Nürnberg  </a:t>
            </a:r>
          </a:p>
        </p:txBody>
      </p:sp>
    </p:spTree>
    <p:extLst>
      <p:ext uri="{BB962C8B-B14F-4D97-AF65-F5344CB8AC3E}">
        <p14:creationId xmlns:p14="http://schemas.microsoft.com/office/powerpoint/2010/main" val="138548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AAB753E-D4C1-574C-AE16-EB58E958C7AB}"/>
              </a:ext>
            </a:extLst>
          </p:cNvPr>
          <p:cNvSpPr/>
          <p:nvPr/>
        </p:nvSpPr>
        <p:spPr>
          <a:xfrm>
            <a:off x="180975" y="539750"/>
            <a:ext cx="9718675" cy="6842125"/>
          </a:xfrm>
          <a:prstGeom prst="rect">
            <a:avLst/>
          </a:prstGeom>
          <a:solidFill>
            <a:srgbClr val="E3E1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696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itelplatzhalter 1">
            <a:extLst>
              <a:ext uri="{FF2B5EF4-FFF2-40B4-BE49-F238E27FC236}">
                <a16:creationId xmlns:a16="http://schemas.microsoft.com/office/drawing/2014/main" id="{012958FF-E731-C54A-BC4F-1B0123D674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60363" y="898525"/>
            <a:ext cx="907256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6964" tIns="0" rIns="10696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28" name="Textplatzhalter 2">
            <a:extLst>
              <a:ext uri="{FF2B5EF4-FFF2-40B4-BE49-F238E27FC236}">
                <a16:creationId xmlns:a16="http://schemas.microsoft.com/office/drawing/2014/main" id="{1F04A122-1C3F-9145-86A2-707C672449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60363" y="1763713"/>
            <a:ext cx="93599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6964" tIns="53482" rIns="106964" bIns="53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BCD0FC-E083-6248-89F4-A0D0C4915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363" y="7021513"/>
            <a:ext cx="6659562" cy="360362"/>
          </a:xfrm>
          <a:prstGeom prst="rect">
            <a:avLst/>
          </a:prstGeom>
        </p:spPr>
        <p:txBody>
          <a:bodyPr vert="horz" lIns="106964" tIns="53482" rIns="106964" bIns="53482" rtlCol="0" anchor="b" anchorCtr="0"/>
          <a:lstStyle>
            <a:lvl1pPr algn="l" defTabSz="1069634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04476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Städtische und Staatliche Wirtschaftsschule Nürnberg</a:t>
            </a:r>
          </a:p>
        </p:txBody>
      </p:sp>
      <p:sp>
        <p:nvSpPr>
          <p:cNvPr id="12" name="Foliennummernplatzhalter 10">
            <a:extLst>
              <a:ext uri="{FF2B5EF4-FFF2-40B4-BE49-F238E27FC236}">
                <a16:creationId xmlns:a16="http://schemas.microsoft.com/office/drawing/2014/main" id="{7CF1CA7C-E860-FE4C-8409-92EB61002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9925" y="7021513"/>
            <a:ext cx="541338" cy="358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E9EBC37C-1AA7-D841-A7EA-F816EB7AB9E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pic>
        <p:nvPicPr>
          <p:cNvPr id="11" name="Grafik 12" descr="stn_markenzeichen_rgb_1106v01 300.jpg">
            <a:extLst>
              <a:ext uri="{FF2B5EF4-FFF2-40B4-BE49-F238E27FC236}">
                <a16:creationId xmlns:a16="http://schemas.microsoft.com/office/drawing/2014/main" id="{07641D26-E8C7-F04C-97EB-C6870129881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726" y="0"/>
            <a:ext cx="143986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18" descr="LogoWSunten.png">
            <a:extLst>
              <a:ext uri="{FF2B5EF4-FFF2-40B4-BE49-F238E27FC236}">
                <a16:creationId xmlns:a16="http://schemas.microsoft.com/office/drawing/2014/main" id="{082BDEEA-8D7F-1A48-A24A-ED6179A697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02"/>
          <a:stretch>
            <a:fillRect/>
          </a:stretch>
        </p:blipFill>
        <p:spPr bwMode="auto">
          <a:xfrm>
            <a:off x="8280726" y="7199164"/>
            <a:ext cx="14398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9">
            <a:extLst>
              <a:ext uri="{FF2B5EF4-FFF2-40B4-BE49-F238E27FC236}">
                <a16:creationId xmlns:a16="http://schemas.microsoft.com/office/drawing/2014/main" id="{A8CAD121-B704-5043-8BFD-3F215C2797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80726" y="6972151"/>
            <a:ext cx="1439863" cy="350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36000" rIns="18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de-DE" altLang="de-DE" sz="900">
                <a:solidFill>
                  <a:srgbClr val="144560"/>
                </a:solidFill>
              </a:rPr>
              <a:t>Städtische und Staatliche</a:t>
            </a:r>
            <a:br>
              <a:rPr lang="de-DE" altLang="de-DE" sz="900">
                <a:solidFill>
                  <a:srgbClr val="144560"/>
                </a:solidFill>
              </a:rPr>
            </a:br>
            <a:r>
              <a:rPr lang="de-DE" altLang="de-DE" sz="900">
                <a:solidFill>
                  <a:srgbClr val="144560"/>
                </a:solidFill>
              </a:rPr>
              <a:t>Wirtschaftsschule Nürnberg</a:t>
            </a:r>
          </a:p>
        </p:txBody>
      </p:sp>
      <p:pic>
        <p:nvPicPr>
          <p:cNvPr id="15" name="Grafik 12" descr="blau ohne Schatten.gif">
            <a:extLst>
              <a:ext uri="{FF2B5EF4-FFF2-40B4-BE49-F238E27FC236}">
                <a16:creationId xmlns:a16="http://schemas.microsoft.com/office/drawing/2014/main" id="{28DE551D-DE3F-914E-A2E7-0A166EC02B2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r="35823"/>
          <a:stretch>
            <a:fillRect/>
          </a:stretch>
        </p:blipFill>
        <p:spPr bwMode="auto">
          <a:xfrm>
            <a:off x="8280726" y="6611789"/>
            <a:ext cx="14541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</p:sldLayoutIdLst>
  <p:hf hdr="0" dt="0"/>
  <p:txStyles>
    <p:titleStyle>
      <a:lvl1pPr algn="l" defTabSz="1068388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4476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defTabSz="10683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4476F"/>
          </a:solidFill>
          <a:latin typeface="Arial" charset="0"/>
          <a:cs typeface="Arial" charset="0"/>
        </a:defRPr>
      </a:lvl2pPr>
      <a:lvl3pPr algn="l" defTabSz="10683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4476F"/>
          </a:solidFill>
          <a:latin typeface="Arial" charset="0"/>
          <a:cs typeface="Arial" charset="0"/>
        </a:defRPr>
      </a:lvl3pPr>
      <a:lvl4pPr algn="l" defTabSz="10683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4476F"/>
          </a:solidFill>
          <a:latin typeface="Arial" charset="0"/>
          <a:cs typeface="Arial" charset="0"/>
        </a:defRPr>
      </a:lvl4pPr>
      <a:lvl5pPr algn="l" defTabSz="10683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4476F"/>
          </a:solidFill>
          <a:latin typeface="Arial" charset="0"/>
          <a:cs typeface="Arial" charset="0"/>
        </a:defRPr>
      </a:lvl5pPr>
      <a:lvl6pPr marL="457200"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defTabSz="1068388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63525" indent="-263525" algn="l" defTabSz="1068388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4638" algn="l" defTabSz="1068388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336675" indent="-266700" algn="l" defTabSz="1068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871663" indent="-266700" algn="l" defTabSz="1068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406650" indent="-266700" algn="l" defTabSz="10683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941493" indent="-267408" algn="l" defTabSz="10696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76310" indent="-267408" algn="l" defTabSz="10696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11126" indent="-267408" algn="l" defTabSz="10696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45944" indent="-267408" algn="l" defTabSz="10696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817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634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452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268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4084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8901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3718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8536" algn="l" defTabSz="106963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926B2-2978-D240-9C70-FC9CBC8AB7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4000" dirty="0"/>
              <a:t>Die Bayerische Wirtschaftsschule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6A68C3-B4EB-6141-9747-5BC49A6B2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/>
              <a:t>vorgestellt am Beispiel der Städtischen und Staatlichen Wirtschaftsschule </a:t>
            </a:r>
            <a:r>
              <a:rPr lang="de-DE" dirty="0" smtClean="0"/>
              <a:t>Nürnberg (               )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21135" y="4702695"/>
            <a:ext cx="91805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800" b="1" spc="300" dirty="0">
                <a:solidFill>
                  <a:srgbClr val="06436A"/>
                </a:solidFill>
                <a:ea typeface="Noteworthy Light" panose="02000400000000000000" pitchFamily="2" charset="77"/>
              </a:rPr>
              <a:t>Werde </a:t>
            </a:r>
            <a:r>
              <a:rPr lang="de-DE" sz="1800" b="1" spc="300" dirty="0" smtClean="0">
                <a:solidFill>
                  <a:srgbClr val="06436A"/>
                </a:solidFill>
                <a:ea typeface="Noteworthy Light" panose="02000400000000000000" pitchFamily="2" charset="77"/>
              </a:rPr>
              <a:t>ein  </a:t>
            </a:r>
            <a:endParaRPr lang="de-DE" sz="1800" b="1" spc="300" dirty="0">
              <a:solidFill>
                <a:srgbClr val="06436A"/>
              </a:solidFill>
              <a:ea typeface="Noteworthy Light" panose="02000400000000000000" pitchFamily="2" charset="77"/>
            </a:endParaRPr>
          </a:p>
          <a:p>
            <a:pPr algn="ctr">
              <a:defRPr/>
            </a:pPr>
            <a:endParaRPr lang="de-DE" sz="500" b="1" spc="300" dirty="0">
              <a:solidFill>
                <a:srgbClr val="06436A"/>
              </a:solidFill>
              <a:ea typeface="Noteworthy Light" panose="02000400000000000000" pitchFamily="2" charset="77"/>
            </a:endParaRPr>
          </a:p>
          <a:p>
            <a:pPr algn="ctr">
              <a:defRPr/>
            </a:pPr>
            <a:r>
              <a:rPr lang="de-DE" sz="1800" b="1" spc="300" dirty="0">
                <a:solidFill>
                  <a:srgbClr val="06436A"/>
                </a:solidFill>
                <a:ea typeface="Noteworthy Light" panose="02000400000000000000" pitchFamily="2" charset="77"/>
              </a:rPr>
              <a:t>GE           </a:t>
            </a:r>
            <a:r>
              <a:rPr lang="de-DE" sz="1800" b="1" spc="300" dirty="0">
                <a:solidFill>
                  <a:srgbClr val="09486E"/>
                </a:solidFill>
                <a:ea typeface="Noteworthy Light" panose="02000400000000000000" pitchFamily="2" charset="77"/>
              </a:rPr>
              <a:t>NER</a:t>
            </a:r>
          </a:p>
          <a:p>
            <a:pPr algn="ctr">
              <a:defRPr/>
            </a:pPr>
            <a:endParaRPr lang="de-DE" sz="500" b="1" spc="300" dirty="0">
              <a:solidFill>
                <a:srgbClr val="06436A"/>
              </a:solidFill>
              <a:ea typeface="Noteworthy Light" panose="02000400000000000000" pitchFamily="2" charset="77"/>
            </a:endParaRPr>
          </a:p>
          <a:p>
            <a:pPr algn="ctr">
              <a:defRPr/>
            </a:pPr>
            <a:r>
              <a:rPr lang="de-DE" sz="1800" b="1" spc="300" dirty="0">
                <a:solidFill>
                  <a:srgbClr val="06436A"/>
                </a:solidFill>
                <a:ea typeface="Noteworthy Light" panose="02000400000000000000" pitchFamily="2" charset="77"/>
              </a:rPr>
              <a:t>an der größten, eigenständigen Wirtschaftsschule in Bayern!</a:t>
            </a:r>
          </a:p>
        </p:txBody>
      </p:sp>
      <p:pic>
        <p:nvPicPr>
          <p:cNvPr id="6" name="Grafik 5" descr="titelbild.jpg">
            <a:extLst>
              <a:ext uri="{FF2B5EF4-FFF2-40B4-BE49-F238E27FC236}">
                <a16:creationId xmlns:a16="http://schemas.microsoft.com/office/drawing/2014/main" id="{3A58B0FD-F463-234D-A3BC-68DC6E2CD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373" y="5906531"/>
            <a:ext cx="5650283" cy="128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292" y="5013022"/>
            <a:ext cx="1133475" cy="3238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788" y="3358165"/>
            <a:ext cx="1133475" cy="323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657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C24852A-FCCE-4441-863A-8B5AE0E0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18" y="814198"/>
            <a:ext cx="9359580" cy="593286"/>
          </a:xfrm>
        </p:spPr>
        <p:txBody>
          <a:bodyPr/>
          <a:lstStyle/>
          <a:p>
            <a:pPr defTabSz="1067861">
              <a:defRPr/>
            </a:pPr>
            <a:r>
              <a:rPr dirty="0">
                <a:solidFill>
                  <a:schemeClr val="tx2">
                    <a:lumMod val="75000"/>
                  </a:schemeClr>
                </a:solidFill>
              </a:rPr>
              <a:t>Profil der Wirtschaftsschule</a:t>
            </a:r>
          </a:p>
        </p:txBody>
      </p:sp>
      <p:sp>
        <p:nvSpPr>
          <p:cNvPr id="14339" name="AutoShape 7" descr="Bildergebnis für ziel">
            <a:extLst>
              <a:ext uri="{FF2B5EF4-FFF2-40B4-BE49-F238E27FC236}">
                <a16:creationId xmlns:a16="http://schemas.microsoft.com/office/drawing/2014/main" id="{5EDD169F-48AB-1449-A1F5-8BD7E9B5AF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88054" y="3626622"/>
            <a:ext cx="304519" cy="30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sz="2095"/>
          </a:p>
        </p:txBody>
      </p:sp>
      <p:sp>
        <p:nvSpPr>
          <p:cNvPr id="14340" name="AutoShape 9" descr="Bildergebnis für ziel">
            <a:extLst>
              <a:ext uri="{FF2B5EF4-FFF2-40B4-BE49-F238E27FC236}">
                <a16:creationId xmlns:a16="http://schemas.microsoft.com/office/drawing/2014/main" id="{6336D9D2-EE49-A84A-A23A-75300431B5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40312" y="3780631"/>
            <a:ext cx="304519" cy="30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sz="2095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BB18A48-E75A-484A-88EA-3693111301B1}"/>
              </a:ext>
            </a:extLst>
          </p:cNvPr>
          <p:cNvSpPr txBox="1"/>
          <p:nvPr/>
        </p:nvSpPr>
        <p:spPr>
          <a:xfrm>
            <a:off x="360363" y="1368803"/>
            <a:ext cx="9359580" cy="1209762"/>
          </a:xfrm>
          <a:prstGeom prst="rect">
            <a:avLst/>
          </a:prstGeom>
          <a:noFill/>
        </p:spPr>
        <p:txBody>
          <a:bodyPr wrap="square" lIns="100781" tIns="50391" rIns="100781" bIns="50391">
            <a:spAutoFit/>
          </a:bodyPr>
          <a:lstStyle/>
          <a:p>
            <a:pPr marL="457200" indent="-457200" defTabSz="1067273">
              <a:buFont typeface="Arial" panose="020B0604020202020204" pitchFamily="34" charset="0"/>
              <a:buChar char="•"/>
              <a:defRPr/>
            </a:pPr>
            <a:r>
              <a:rPr lang="de-DE" sz="2400" dirty="0"/>
              <a:t>Vermittlung einer breiten Allgemeinbildung</a:t>
            </a:r>
          </a:p>
          <a:p>
            <a:pPr marL="457200" indent="-457200" defTabSz="1067273">
              <a:buFont typeface="Arial" panose="020B0604020202020204" pitchFamily="34" charset="0"/>
              <a:buChar char="•"/>
              <a:defRPr/>
            </a:pPr>
            <a:r>
              <a:rPr lang="de-DE" sz="2400" dirty="0"/>
              <a:t>Vermittlung einer vertieften kaufmännischen Grundbildung</a:t>
            </a:r>
          </a:p>
          <a:p>
            <a:pPr marL="457200" indent="-457200" defTabSz="1067273">
              <a:buFont typeface="Arial" panose="020B0604020202020204" pitchFamily="34" charset="0"/>
              <a:buChar char="•"/>
              <a:defRPr/>
            </a:pPr>
            <a:r>
              <a:rPr lang="de-DE" sz="2400" dirty="0"/>
              <a:t>Unterricht durch Handelslehrer und Gymnasiallehrkräfte</a:t>
            </a:r>
          </a:p>
        </p:txBody>
      </p:sp>
      <p:sp>
        <p:nvSpPr>
          <p:cNvPr id="14342" name="مربع نص 7">
            <a:extLst>
              <a:ext uri="{FF2B5EF4-FFF2-40B4-BE49-F238E27FC236}">
                <a16:creationId xmlns:a16="http://schemas.microsoft.com/office/drawing/2014/main" id="{E6349E7F-D91D-AA4A-B5B4-7DA5DD05D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58" y="2799767"/>
            <a:ext cx="8812229" cy="395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81" tIns="50391" rIns="100781" bIns="50391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 b="1" dirty="0">
                <a:solidFill>
                  <a:srgbClr val="17375E"/>
                </a:solidFill>
              </a:rPr>
              <a:t>Abschluss</a:t>
            </a:r>
            <a:r>
              <a:rPr lang="de-DE" altLang="de-DE" sz="2646" b="1" dirty="0">
                <a:solidFill>
                  <a:srgbClr val="17375E"/>
                </a:solidFill>
              </a:rPr>
              <a:t>:</a:t>
            </a:r>
            <a:endParaRPr lang="de-DE" altLang="de-DE" sz="2646" dirty="0"/>
          </a:p>
          <a:p>
            <a:r>
              <a:rPr lang="de-DE" altLang="de-DE" sz="2400" dirty="0"/>
              <a:t>mittlerer Schulabschluss</a:t>
            </a:r>
          </a:p>
          <a:p>
            <a:r>
              <a:rPr lang="de-DE" altLang="de-DE" sz="2400" dirty="0"/>
              <a:t>(„Mittlere Reife“)</a:t>
            </a:r>
          </a:p>
          <a:p>
            <a:endParaRPr lang="de-DE" altLang="de-DE" sz="3200" dirty="0"/>
          </a:p>
          <a:p>
            <a:r>
              <a:rPr lang="de-DE" altLang="de-DE" sz="2400" b="1" dirty="0">
                <a:solidFill>
                  <a:srgbClr val="17375E"/>
                </a:solidFill>
              </a:rPr>
              <a:t>Ziele</a:t>
            </a:r>
            <a:r>
              <a:rPr lang="de-DE" altLang="de-DE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400" dirty="0"/>
              <a:t>Ausbildungsberuf bei</a:t>
            </a:r>
          </a:p>
          <a:p>
            <a:r>
              <a:rPr lang="de-DE" altLang="de-DE" sz="2400" dirty="0"/>
              <a:t>    Handel, Bank, Industrie</a:t>
            </a:r>
          </a:p>
          <a:p>
            <a:r>
              <a:rPr lang="de-DE" altLang="de-DE" sz="2400" dirty="0"/>
              <a:t>    oder Verwaltung, z.B.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sz="2400" dirty="0"/>
              <a:t>gute Anschlussmöglichkeiten</a:t>
            </a:r>
          </a:p>
          <a:p>
            <a:r>
              <a:rPr lang="de-DE" altLang="de-DE" sz="2400" dirty="0"/>
              <a:t>    an die Fachoberschule</a:t>
            </a:r>
            <a:endParaRPr lang="en-US" altLang="de-DE" sz="2646" dirty="0"/>
          </a:p>
        </p:txBody>
      </p:sp>
      <p:sp>
        <p:nvSpPr>
          <p:cNvPr id="10" name="سهم إلى اليمين 9">
            <a:extLst>
              <a:ext uri="{FF2B5EF4-FFF2-40B4-BE49-F238E27FC236}">
                <a16:creationId xmlns:a16="http://schemas.microsoft.com/office/drawing/2014/main" id="{9C3D0A23-A5FF-5B42-8B94-CCBF70735A76}"/>
              </a:ext>
            </a:extLst>
          </p:cNvPr>
          <p:cNvSpPr/>
          <p:nvPr/>
        </p:nvSpPr>
        <p:spPr>
          <a:xfrm>
            <a:off x="440860" y="2935408"/>
            <a:ext cx="197762" cy="197762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781" tIns="50391" rIns="100781" bIns="50391" anchor="ctr"/>
          <a:lstStyle/>
          <a:p>
            <a:pPr algn="ctr" defTabSz="1067273">
              <a:defRPr/>
            </a:pPr>
            <a:endParaRPr lang="en-US" sz="2315" dirty="0"/>
          </a:p>
        </p:txBody>
      </p:sp>
      <p:sp>
        <p:nvSpPr>
          <p:cNvPr id="14344" name="Fußzeilenplatzhalter 3">
            <a:extLst>
              <a:ext uri="{FF2B5EF4-FFF2-40B4-BE49-F238E27FC236}">
                <a16:creationId xmlns:a16="http://schemas.microsoft.com/office/drawing/2014/main" id="{EFF8655C-DBBB-9D4A-9E43-E9C70CFD8C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9028" indent="-315011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60043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4060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8078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72095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112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80130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84147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065787"/>
            <a:r>
              <a:rPr lang="de-DE" altLang="de-DE" sz="1102" dirty="0">
                <a:solidFill>
                  <a:srgbClr val="04476F"/>
                </a:solidFill>
              </a:rPr>
              <a:t>Städtische und Staatliche Wirtschaftsschule Nürnberg  </a:t>
            </a:r>
          </a:p>
        </p:txBody>
      </p:sp>
      <p:sp>
        <p:nvSpPr>
          <p:cNvPr id="16" name="سهم إلى اليمين 9">
            <a:extLst>
              <a:ext uri="{FF2B5EF4-FFF2-40B4-BE49-F238E27FC236}">
                <a16:creationId xmlns:a16="http://schemas.microsoft.com/office/drawing/2014/main" id="{EECF08EE-EBF4-4549-9B83-1B423636D037}"/>
              </a:ext>
            </a:extLst>
          </p:cNvPr>
          <p:cNvSpPr/>
          <p:nvPr/>
        </p:nvSpPr>
        <p:spPr>
          <a:xfrm>
            <a:off x="416147" y="4549882"/>
            <a:ext cx="197762" cy="197762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781" tIns="50391" rIns="100781" bIns="50391" anchor="ctr"/>
          <a:lstStyle/>
          <a:p>
            <a:pPr algn="ctr" defTabSz="1067273">
              <a:defRPr/>
            </a:pPr>
            <a:endParaRPr lang="en-US" sz="2315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4280AD3-FA60-B044-85EB-574C50A5A349}"/>
              </a:ext>
            </a:extLst>
          </p:cNvPr>
          <p:cNvSpPr/>
          <p:nvPr/>
        </p:nvSpPr>
        <p:spPr bwMode="auto">
          <a:xfrm>
            <a:off x="4500243" y="2956861"/>
            <a:ext cx="4397465" cy="108283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anchor="ctr"/>
          <a:lstStyle/>
          <a:p>
            <a:pPr algn="ctr" eaLnBrk="1" hangingPunct="1">
              <a:defRPr/>
            </a:pPr>
            <a:r>
              <a:rPr lang="de-DE" sz="2000" b="1" dirty="0">
                <a:solidFill>
                  <a:srgbClr val="04476F"/>
                </a:solidFill>
                <a:cs typeface="Arial" charset="0"/>
              </a:rPr>
              <a:t> </a:t>
            </a:r>
            <a:r>
              <a:rPr lang="de-DE" sz="1600" b="1" dirty="0">
                <a:solidFill>
                  <a:srgbClr val="04476F"/>
                </a:solidFill>
                <a:cs typeface="Arial" charset="0"/>
              </a:rPr>
              <a:t>Einzige Schulart, bei der eine</a:t>
            </a:r>
          </a:p>
          <a:p>
            <a:pPr algn="ctr" eaLnBrk="1" hangingPunct="1">
              <a:defRPr/>
            </a:pPr>
            <a:r>
              <a:rPr lang="de-DE" sz="1600" b="1" dirty="0">
                <a:solidFill>
                  <a:srgbClr val="04476F"/>
                </a:solidFill>
                <a:cs typeface="Arial" charset="0"/>
              </a:rPr>
              <a:t>Verkürzung der Ausbildung um bis zu einem Jahr möglich</a:t>
            </a:r>
            <a:r>
              <a:rPr lang="de-DE" sz="1600" b="1" dirty="0">
                <a:solidFill>
                  <a:srgbClr val="04476F"/>
                </a:solidFill>
                <a:latin typeface="Arial" charset="0"/>
                <a:cs typeface="Arial" charset="0"/>
              </a:rPr>
              <a:t> ist.</a:t>
            </a:r>
            <a:endParaRPr lang="de-DE" sz="1600" b="1" dirty="0">
              <a:solidFill>
                <a:srgbClr val="04476F"/>
              </a:solidFill>
            </a:endParaRPr>
          </a:p>
        </p:txBody>
      </p:sp>
      <p:pic>
        <p:nvPicPr>
          <p:cNvPr id="12" name="Picture 9" descr="Bildergebnis für ausrufezeichen">
            <a:extLst>
              <a:ext uri="{FF2B5EF4-FFF2-40B4-BE49-F238E27FC236}">
                <a16:creationId xmlns:a16="http://schemas.microsoft.com/office/drawing/2014/main" id="{3D137461-E77E-6544-97AD-77888E487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581" y="2935408"/>
            <a:ext cx="1191978" cy="119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901" y="3486773"/>
            <a:ext cx="6064296" cy="4548222"/>
          </a:xfrm>
          <a:prstGeom prst="rect">
            <a:avLst/>
          </a:prstGeom>
        </p:spPr>
      </p:pic>
      <p:cxnSp>
        <p:nvCxnSpPr>
          <p:cNvPr id="3" name="Gerade Verbindung mit Pfeil 2"/>
          <p:cNvCxnSpPr/>
          <p:nvPr/>
        </p:nvCxnSpPr>
        <p:spPr>
          <a:xfrm>
            <a:off x="4213730" y="5760884"/>
            <a:ext cx="7524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13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342" grpId="0"/>
      <p:bldP spid="10" grpId="0" animBg="1"/>
      <p:bldP spid="1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C24852A-FCCE-4441-863A-8B5AE0E0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18" y="814198"/>
            <a:ext cx="9359580" cy="593286"/>
          </a:xfrm>
        </p:spPr>
        <p:txBody>
          <a:bodyPr/>
          <a:lstStyle/>
          <a:p>
            <a:pPr defTabSz="1067861">
              <a:defRPr/>
            </a:pPr>
            <a:r>
              <a:rPr dirty="0">
                <a:solidFill>
                  <a:schemeClr val="tx2">
                    <a:lumMod val="75000"/>
                  </a:schemeClr>
                </a:solidFill>
              </a:rPr>
              <a:t>Zweige der Wirtschaftsschule</a:t>
            </a:r>
          </a:p>
        </p:txBody>
      </p:sp>
      <p:sp>
        <p:nvSpPr>
          <p:cNvPr id="14339" name="AutoShape 7" descr="Bildergebnis für ziel">
            <a:extLst>
              <a:ext uri="{FF2B5EF4-FFF2-40B4-BE49-F238E27FC236}">
                <a16:creationId xmlns:a16="http://schemas.microsoft.com/office/drawing/2014/main" id="{5EDD169F-48AB-1449-A1F5-8BD7E9B5AF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88054" y="3626622"/>
            <a:ext cx="304519" cy="30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sz="2095"/>
          </a:p>
        </p:txBody>
      </p:sp>
      <p:sp>
        <p:nvSpPr>
          <p:cNvPr id="14340" name="AutoShape 9" descr="Bildergebnis für ziel">
            <a:extLst>
              <a:ext uri="{FF2B5EF4-FFF2-40B4-BE49-F238E27FC236}">
                <a16:creationId xmlns:a16="http://schemas.microsoft.com/office/drawing/2014/main" id="{6336D9D2-EE49-A84A-A23A-75300431B5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40312" y="3780631"/>
            <a:ext cx="304519" cy="30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sz="2095"/>
          </a:p>
        </p:txBody>
      </p:sp>
      <p:sp>
        <p:nvSpPr>
          <p:cNvPr id="14344" name="Fußzeilenplatzhalter 3">
            <a:extLst>
              <a:ext uri="{FF2B5EF4-FFF2-40B4-BE49-F238E27FC236}">
                <a16:creationId xmlns:a16="http://schemas.microsoft.com/office/drawing/2014/main" id="{EFF8655C-DBBB-9D4A-9E43-E9C70CFD8C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9028" indent="-315011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60043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4060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8078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72095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112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80130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84147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065787"/>
            <a:r>
              <a:rPr lang="de-DE" altLang="de-DE" sz="1102" dirty="0">
                <a:solidFill>
                  <a:srgbClr val="04476F"/>
                </a:solidFill>
              </a:rPr>
              <a:t>Städtische und Staatliche Wirtschaftsschule Nürnberg  </a:t>
            </a:r>
          </a:p>
        </p:txBody>
      </p:sp>
      <p:sp>
        <p:nvSpPr>
          <p:cNvPr id="14" name="Textfeld 19">
            <a:extLst>
              <a:ext uri="{FF2B5EF4-FFF2-40B4-BE49-F238E27FC236}">
                <a16:creationId xmlns:a16="http://schemas.microsoft.com/office/drawing/2014/main" id="{44989D23-F98C-5C48-82AA-EE4DFF284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450" y="4830763"/>
            <a:ext cx="765175" cy="261937"/>
          </a:xfrm>
          <a:prstGeom prst="rect">
            <a:avLst/>
          </a:prstGeom>
          <a:solidFill>
            <a:srgbClr val="04476F"/>
          </a:solidFill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de-DE" altLang="de-DE" sz="1200" dirty="0"/>
              <a:t>7. Klasse</a:t>
            </a:r>
          </a:p>
        </p:txBody>
      </p:sp>
      <p:sp>
        <p:nvSpPr>
          <p:cNvPr id="17" name="Textfeld 19">
            <a:extLst>
              <a:ext uri="{FF2B5EF4-FFF2-40B4-BE49-F238E27FC236}">
                <a16:creationId xmlns:a16="http://schemas.microsoft.com/office/drawing/2014/main" id="{1699F59B-114D-BC4E-84FB-FED96F40C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4445000"/>
            <a:ext cx="763587" cy="261938"/>
          </a:xfrm>
          <a:prstGeom prst="rect">
            <a:avLst/>
          </a:prstGeom>
          <a:solidFill>
            <a:srgbClr val="04476F"/>
          </a:solidFill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de-DE" altLang="de-DE" sz="1200" dirty="0"/>
              <a:t>8. Klasse</a:t>
            </a:r>
          </a:p>
        </p:txBody>
      </p:sp>
      <p:sp>
        <p:nvSpPr>
          <p:cNvPr id="18" name="Textfeld 19">
            <a:extLst>
              <a:ext uri="{FF2B5EF4-FFF2-40B4-BE49-F238E27FC236}">
                <a16:creationId xmlns:a16="http://schemas.microsoft.com/office/drawing/2014/main" id="{046465FA-F9CD-D34B-99CF-E0A042B2A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4075113"/>
            <a:ext cx="765175" cy="261937"/>
          </a:xfrm>
          <a:prstGeom prst="rect">
            <a:avLst/>
          </a:prstGeom>
          <a:solidFill>
            <a:srgbClr val="04476F"/>
          </a:solidFill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de-DE" altLang="de-DE" sz="1200" dirty="0"/>
              <a:t>9. Klasse</a:t>
            </a:r>
          </a:p>
        </p:txBody>
      </p:sp>
      <p:sp>
        <p:nvSpPr>
          <p:cNvPr id="19" name="Textfeld 19">
            <a:extLst>
              <a:ext uri="{FF2B5EF4-FFF2-40B4-BE49-F238E27FC236}">
                <a16:creationId xmlns:a16="http://schemas.microsoft.com/office/drawing/2014/main" id="{3C8AAB12-AC64-E540-8490-727CDC950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5388" y="3779838"/>
            <a:ext cx="765175" cy="261937"/>
          </a:xfrm>
          <a:prstGeom prst="rect">
            <a:avLst/>
          </a:prstGeom>
          <a:solidFill>
            <a:srgbClr val="04476F"/>
          </a:solidFill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de-DE" altLang="de-DE" sz="1100" dirty="0"/>
              <a:t>10. Klasse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B17016EE-707F-1E48-891B-60E7F5432542}"/>
              </a:ext>
            </a:extLst>
          </p:cNvPr>
          <p:cNvGrpSpPr>
            <a:grpSpLocks/>
          </p:cNvGrpSpPr>
          <p:nvPr/>
        </p:nvGrpSpPr>
        <p:grpSpPr bwMode="auto">
          <a:xfrm>
            <a:off x="4564064" y="3808412"/>
            <a:ext cx="2287587" cy="1030287"/>
            <a:chOff x="4564435" y="3809153"/>
            <a:chExt cx="2287106" cy="1029390"/>
          </a:xfrm>
        </p:grpSpPr>
        <p:sp>
          <p:nvSpPr>
            <p:cNvPr id="21" name="Textfeld 19">
              <a:extLst>
                <a:ext uri="{FF2B5EF4-FFF2-40B4-BE49-F238E27FC236}">
                  <a16:creationId xmlns:a16="http://schemas.microsoft.com/office/drawing/2014/main" id="{78536490-EC44-9B4B-ACE7-FAC5E172A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4435" y="4576834"/>
              <a:ext cx="765014" cy="261709"/>
            </a:xfrm>
            <a:prstGeom prst="rect">
              <a:avLst/>
            </a:prstGeom>
            <a:solidFill>
              <a:srgbClr val="04476F"/>
            </a:solidFill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>
                <a:defRPr/>
              </a:pPr>
              <a:r>
                <a:rPr lang="de-DE" altLang="de-DE" sz="1200" dirty="0"/>
                <a:t>8. Klasse</a:t>
              </a:r>
            </a:p>
          </p:txBody>
        </p:sp>
        <p:sp>
          <p:nvSpPr>
            <p:cNvPr id="22" name="Textfeld 19">
              <a:extLst>
                <a:ext uri="{FF2B5EF4-FFF2-40B4-BE49-F238E27FC236}">
                  <a16:creationId xmlns:a16="http://schemas.microsoft.com/office/drawing/2014/main" id="{B74DE786-0CB6-3346-A1A0-A4CE22BA38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4687" y="4192993"/>
              <a:ext cx="765014" cy="261709"/>
            </a:xfrm>
            <a:prstGeom prst="rect">
              <a:avLst/>
            </a:prstGeom>
            <a:solidFill>
              <a:srgbClr val="04476F"/>
            </a:solidFill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>
                <a:defRPr/>
              </a:pPr>
              <a:r>
                <a:rPr lang="de-DE" altLang="de-DE" sz="1200" dirty="0"/>
                <a:t>9. Klasse</a:t>
              </a:r>
            </a:p>
          </p:txBody>
        </p:sp>
        <p:cxnSp>
          <p:nvCxnSpPr>
            <p:cNvPr id="23" name="Gerade Verbindung 63">
              <a:extLst>
                <a:ext uri="{FF2B5EF4-FFF2-40B4-BE49-F238E27FC236}">
                  <a16:creationId xmlns:a16="http://schemas.microsoft.com/office/drawing/2014/main" id="{123762C4-D4D3-5F4D-8DE0-ADFE8113E7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24687" y="4192993"/>
              <a:ext cx="4762" cy="396529"/>
            </a:xfrm>
            <a:prstGeom prst="line">
              <a:avLst/>
            </a:prstGeom>
            <a:ln w="38100">
              <a:solidFill>
                <a:srgbClr val="0447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feld 19">
              <a:extLst>
                <a:ext uri="{FF2B5EF4-FFF2-40B4-BE49-F238E27FC236}">
                  <a16:creationId xmlns:a16="http://schemas.microsoft.com/office/drawing/2014/main" id="{31F5F639-2C93-A74A-A0F0-AF3069A5A8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6527" y="3809153"/>
              <a:ext cx="765014" cy="261709"/>
            </a:xfrm>
            <a:prstGeom prst="rect">
              <a:avLst/>
            </a:prstGeom>
            <a:solidFill>
              <a:srgbClr val="04476F"/>
            </a:solidFill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>
                <a:defRPr/>
              </a:pPr>
              <a:r>
                <a:rPr lang="de-DE" altLang="de-DE" sz="1100" dirty="0"/>
                <a:t>10. Klasse</a:t>
              </a:r>
            </a:p>
          </p:txBody>
        </p:sp>
        <p:cxnSp>
          <p:nvCxnSpPr>
            <p:cNvPr id="25" name="Gerade Verbindung 67">
              <a:extLst>
                <a:ext uri="{FF2B5EF4-FFF2-40B4-BE49-F238E27FC236}">
                  <a16:creationId xmlns:a16="http://schemas.microsoft.com/office/drawing/2014/main" id="{3FAEF74D-7AB7-5E4A-932D-8D36FF7272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86527" y="3809153"/>
              <a:ext cx="4762" cy="396529"/>
            </a:xfrm>
            <a:prstGeom prst="line">
              <a:avLst/>
            </a:prstGeom>
            <a:ln w="38100">
              <a:solidFill>
                <a:srgbClr val="0447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5AE61236-EF46-4945-AD8E-42C1DC8D158A}"/>
              </a:ext>
            </a:extLst>
          </p:cNvPr>
          <p:cNvGrpSpPr>
            <a:grpSpLocks/>
          </p:cNvGrpSpPr>
          <p:nvPr/>
        </p:nvGrpSpPr>
        <p:grpSpPr bwMode="auto">
          <a:xfrm>
            <a:off x="7727951" y="3800477"/>
            <a:ext cx="1519238" cy="619125"/>
            <a:chOff x="7727830" y="3800938"/>
            <a:chExt cx="1519503" cy="618751"/>
          </a:xfrm>
        </p:grpSpPr>
        <p:sp>
          <p:nvSpPr>
            <p:cNvPr id="27" name="Textfeld 19">
              <a:extLst>
                <a:ext uri="{FF2B5EF4-FFF2-40B4-BE49-F238E27FC236}">
                  <a16:creationId xmlns:a16="http://schemas.microsoft.com/office/drawing/2014/main" id="{3BE45AD6-5513-CB4D-A175-2CADD93B5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7830" y="4157910"/>
              <a:ext cx="765309" cy="261779"/>
            </a:xfrm>
            <a:prstGeom prst="rect">
              <a:avLst/>
            </a:prstGeom>
            <a:solidFill>
              <a:srgbClr val="04476F"/>
            </a:solidFill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>
                <a:defRPr/>
              </a:pPr>
              <a:r>
                <a:rPr lang="de-DE" altLang="de-DE" sz="1100" dirty="0"/>
                <a:t>10. Klasse</a:t>
              </a:r>
            </a:p>
          </p:txBody>
        </p:sp>
        <p:sp>
          <p:nvSpPr>
            <p:cNvPr id="28" name="Textfeld 19">
              <a:extLst>
                <a:ext uri="{FF2B5EF4-FFF2-40B4-BE49-F238E27FC236}">
                  <a16:creationId xmlns:a16="http://schemas.microsoft.com/office/drawing/2014/main" id="{CD8D586F-417F-4844-AD1F-6386910661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82024" y="3800938"/>
              <a:ext cx="765309" cy="261780"/>
            </a:xfrm>
            <a:prstGeom prst="rect">
              <a:avLst/>
            </a:prstGeom>
            <a:solidFill>
              <a:srgbClr val="04476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>
                <a:defRPr/>
              </a:pPr>
              <a:r>
                <a:rPr lang="de-DE" altLang="de-DE" sz="1100" dirty="0"/>
                <a:t>11. Klasse</a:t>
              </a:r>
            </a:p>
          </p:txBody>
        </p:sp>
        <p:cxnSp>
          <p:nvCxnSpPr>
            <p:cNvPr id="29" name="Gerade Verbindung 71">
              <a:extLst>
                <a:ext uri="{FF2B5EF4-FFF2-40B4-BE49-F238E27FC236}">
                  <a16:creationId xmlns:a16="http://schemas.microsoft.com/office/drawing/2014/main" id="{D6E160BC-34EB-B340-9E0F-8579CF126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82024" y="3800938"/>
              <a:ext cx="6351" cy="396635"/>
            </a:xfrm>
            <a:prstGeom prst="line">
              <a:avLst/>
            </a:prstGeom>
            <a:ln w="38100">
              <a:solidFill>
                <a:srgbClr val="0447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Gerade Verbindung 86">
            <a:extLst>
              <a:ext uri="{FF2B5EF4-FFF2-40B4-BE49-F238E27FC236}">
                <a16:creationId xmlns:a16="http://schemas.microsoft.com/office/drawing/2014/main" id="{6891BFD2-5F94-244D-A36F-134AABF04DD4}"/>
              </a:ext>
            </a:extLst>
          </p:cNvPr>
          <p:cNvCxnSpPr>
            <a:cxnSpLocks/>
          </p:cNvCxnSpPr>
          <p:nvPr/>
        </p:nvCxnSpPr>
        <p:spPr>
          <a:xfrm>
            <a:off x="3729038" y="3763169"/>
            <a:ext cx="5518150" cy="17462"/>
          </a:xfrm>
          <a:prstGeom prst="line">
            <a:avLst/>
          </a:prstGeom>
          <a:ln w="57150">
            <a:solidFill>
              <a:srgbClr val="0447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19">
            <a:extLst>
              <a:ext uri="{FF2B5EF4-FFF2-40B4-BE49-F238E27FC236}">
                <a16:creationId xmlns:a16="http://schemas.microsoft.com/office/drawing/2014/main" id="{3AA92384-1619-3246-8E9C-7B7FCFFD8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6" y="5223668"/>
            <a:ext cx="765175" cy="261937"/>
          </a:xfrm>
          <a:prstGeom prst="rect">
            <a:avLst/>
          </a:prstGeom>
          <a:solidFill>
            <a:srgbClr val="04476F"/>
          </a:solidFill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de-DE" altLang="de-DE" sz="1200" dirty="0"/>
              <a:t>6. Klasse</a:t>
            </a:r>
          </a:p>
        </p:txBody>
      </p:sp>
      <p:pic>
        <p:nvPicPr>
          <p:cNvPr id="32" name="Picture 2" descr="Ähnliches Foto">
            <a:extLst>
              <a:ext uri="{FF2B5EF4-FFF2-40B4-BE49-F238E27FC236}">
                <a16:creationId xmlns:a16="http://schemas.microsoft.com/office/drawing/2014/main" id="{5CE04733-3774-1748-BBC8-33DD3E41A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31277">
            <a:off x="7554572" y="1709738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 descr="Standing business man with tie and right arm raised vector logo">
            <a:extLst>
              <a:ext uri="{FF2B5EF4-FFF2-40B4-BE49-F238E27FC236}">
                <a16:creationId xmlns:a16="http://schemas.microsoft.com/office/drawing/2014/main" id="{69B39085-A447-0B45-935A-3C9951C67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1958975"/>
            <a:ext cx="16478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8" descr="Man Standing Up vector logo">
            <a:extLst>
              <a:ext uri="{FF2B5EF4-FFF2-40B4-BE49-F238E27FC236}">
                <a16:creationId xmlns:a16="http://schemas.microsoft.com/office/drawing/2014/main" id="{2600A02F-63A0-AB41-8C42-FAD85D05F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57" r="30676"/>
          <a:stretch>
            <a:fillRect/>
          </a:stretch>
        </p:blipFill>
        <p:spPr bwMode="auto">
          <a:xfrm>
            <a:off x="7634775" y="2086004"/>
            <a:ext cx="619125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Gerader Verbinder 3"/>
          <p:cNvCxnSpPr/>
          <p:nvPr/>
        </p:nvCxnSpPr>
        <p:spPr>
          <a:xfrm>
            <a:off x="2967038" y="4337050"/>
            <a:ext cx="0" cy="11747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>
            <a:off x="2205038" y="4721226"/>
            <a:ext cx="0" cy="11747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>
            <a:off x="3735388" y="4006849"/>
            <a:ext cx="0" cy="11747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>
            <a:off x="1447801" y="5092700"/>
            <a:ext cx="0" cy="11747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DACF5DE9-DD78-B746-B841-FDDD64CF7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704" y="5267439"/>
            <a:ext cx="139653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rgbClr val="04476F"/>
                </a:solidFill>
              </a:rPr>
              <a:t>vierstufig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A40CE57-B8DA-8D42-86A1-23D964831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270" y="5257914"/>
            <a:ext cx="14125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rgbClr val="04476F"/>
                </a:solidFill>
              </a:rPr>
              <a:t>dreistufig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A8558BC4-5221-D24F-B5A9-75B0EB300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347" y="5226166"/>
            <a:ext cx="148790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rgbClr val="04476F"/>
                </a:solidFill>
              </a:rPr>
              <a:t>zweistufig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8BF675A-1223-9343-BCDC-3F5181018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854" y="5607274"/>
            <a:ext cx="2513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dirty="0"/>
              <a:t>= 4 Jahrgangsstufen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C90EF45-7E3B-7849-93C6-92F2E92A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9057" y="5592876"/>
            <a:ext cx="2511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dirty="0"/>
              <a:t>= 3 Jahrgangsstufen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F1B258AC-C307-EB48-81B7-8C38B9F8D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1303" y="5551875"/>
            <a:ext cx="2511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/>
              <a:t>= 2 Jahrgangsstufen</a:t>
            </a:r>
          </a:p>
        </p:txBody>
      </p:sp>
      <p:sp>
        <p:nvSpPr>
          <p:cNvPr id="44" name="Textfeld 3">
            <a:extLst>
              <a:ext uri="{FF2B5EF4-FFF2-40B4-BE49-F238E27FC236}">
                <a16:creationId xmlns:a16="http://schemas.microsoft.com/office/drawing/2014/main" id="{1237B6D7-260D-A04D-96DF-144957F99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2083" y="5909062"/>
            <a:ext cx="17588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1600" dirty="0"/>
              <a:t>(nach dem </a:t>
            </a:r>
            <a:r>
              <a:rPr lang="de-DE" altLang="de-DE" sz="1600" dirty="0" err="1"/>
              <a:t>Quali</a:t>
            </a:r>
            <a:r>
              <a:rPr lang="de-DE" altLang="de-DE" sz="1600" dirty="0"/>
              <a:t>)</a:t>
            </a:r>
          </a:p>
        </p:txBody>
      </p:sp>
      <p:sp>
        <p:nvSpPr>
          <p:cNvPr id="45" name="Stern mit 6 Zacken 44">
            <a:extLst>
              <a:ext uri="{FF2B5EF4-FFF2-40B4-BE49-F238E27FC236}">
                <a16:creationId xmlns:a16="http://schemas.microsoft.com/office/drawing/2014/main" id="{BC631D37-302B-6649-B18C-64FD2312D7D3}"/>
              </a:ext>
            </a:extLst>
          </p:cNvPr>
          <p:cNvSpPr/>
          <p:nvPr/>
        </p:nvSpPr>
        <p:spPr>
          <a:xfrm rot="20596297">
            <a:off x="365711" y="1994353"/>
            <a:ext cx="2199484" cy="2091874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NEU: </a:t>
            </a:r>
          </a:p>
          <a:p>
            <a:pPr algn="ctr"/>
            <a:r>
              <a:rPr lang="de-DE" sz="1800" dirty="0">
                <a:solidFill>
                  <a:schemeClr val="tx1"/>
                </a:solidFill>
              </a:rPr>
              <a:t>Beginn in der </a:t>
            </a:r>
            <a:r>
              <a:rPr lang="de-DE" sz="1800" b="1" dirty="0">
                <a:solidFill>
                  <a:schemeClr val="tx1"/>
                </a:solidFill>
              </a:rPr>
              <a:t>6. Klasse</a:t>
            </a:r>
          </a:p>
          <a:p>
            <a:pPr algn="ctr"/>
            <a:endParaRPr lang="de-DE" sz="1200" b="1" u="sng" dirty="0">
              <a:solidFill>
                <a:schemeClr val="tx1"/>
              </a:solidFill>
            </a:endParaRPr>
          </a:p>
        </p:txBody>
      </p:sp>
      <p:sp>
        <p:nvSpPr>
          <p:cNvPr id="46" name="Textfeld 81">
            <a:extLst>
              <a:ext uri="{FF2B5EF4-FFF2-40B4-BE49-F238E27FC236}">
                <a16:creationId xmlns:a16="http://schemas.microsoft.com/office/drawing/2014/main" id="{1F707AF8-EA85-0747-9844-0B40F1B49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738" y="1322893"/>
            <a:ext cx="18742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rgbClr val="04476F"/>
                </a:solidFill>
              </a:rPr>
              <a:t>Mittlere Reife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D4280AD3-FA60-B044-85EB-574C50A5A349}"/>
              </a:ext>
            </a:extLst>
          </p:cNvPr>
          <p:cNvSpPr/>
          <p:nvPr/>
        </p:nvSpPr>
        <p:spPr bwMode="auto">
          <a:xfrm>
            <a:off x="1660699" y="6244050"/>
            <a:ext cx="5190951" cy="77398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anchor="ctr"/>
          <a:lstStyle/>
          <a:p>
            <a:pPr algn="ctr" eaLnBrk="1" hangingPunct="1">
              <a:defRPr/>
            </a:pPr>
            <a:r>
              <a:rPr lang="de-DE" sz="1200" b="1" dirty="0">
                <a:solidFill>
                  <a:schemeClr val="tx1"/>
                </a:solidFill>
                <a:cs typeface="Arial" charset="0"/>
              </a:rPr>
              <a:t>Wahl zwischen: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sz="1200" b="1" dirty="0">
                <a:solidFill>
                  <a:schemeClr val="tx1"/>
                </a:solidFill>
                <a:cs typeface="Arial" charset="0"/>
              </a:rPr>
              <a:t>„regulären“ Klassen: </a:t>
            </a:r>
            <a:r>
              <a:rPr lang="de-DE" sz="1200" dirty="0">
                <a:solidFill>
                  <a:schemeClr val="tx1"/>
                </a:solidFill>
                <a:cs typeface="Arial" charset="0"/>
              </a:rPr>
              <a:t>freiwillige Nachmittagsangebote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de-DE" sz="1200" b="1" dirty="0">
                <a:solidFill>
                  <a:schemeClr val="tx1"/>
                </a:solidFill>
                <a:cs typeface="Arial"/>
              </a:rPr>
              <a:t>Ganztagesklassen:     </a:t>
            </a:r>
            <a:r>
              <a:rPr lang="de-DE" sz="1200" dirty="0">
                <a:solidFill>
                  <a:schemeClr val="tx1"/>
                </a:solidFill>
                <a:cs typeface="Arial"/>
              </a:rPr>
              <a:t>Hausaufgabenbetreuung, Nachmittagsangebote und  </a:t>
            </a:r>
            <a:endParaRPr lang="de-DE" sz="1200" dirty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defRPr/>
            </a:pPr>
            <a:r>
              <a:rPr lang="de-DE" sz="1200" dirty="0">
                <a:solidFill>
                  <a:schemeClr val="tx1"/>
                </a:solidFill>
                <a:cs typeface="Arial" charset="0"/>
              </a:rPr>
              <a:t>                                           Mittagessen in der Mensa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" name="Geschweifte Klammer rechts 5"/>
          <p:cNvSpPr/>
          <p:nvPr/>
        </p:nvSpPr>
        <p:spPr>
          <a:xfrm rot="5400000">
            <a:off x="4036567" y="3758948"/>
            <a:ext cx="222493" cy="4680598"/>
          </a:xfrm>
          <a:prstGeom prst="rightBrace">
            <a:avLst>
              <a:gd name="adj1" fmla="val 9905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BC631D37-302B-6649-B18C-64FD2312D7D3}"/>
              </a:ext>
            </a:extLst>
          </p:cNvPr>
          <p:cNvSpPr/>
          <p:nvPr/>
        </p:nvSpPr>
        <p:spPr>
          <a:xfrm rot="410383">
            <a:off x="2327734" y="1376664"/>
            <a:ext cx="2227130" cy="204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Verlängerung der Orientierungs-phase</a:t>
            </a:r>
            <a:endParaRPr lang="de-DE" sz="1800" b="1" dirty="0">
              <a:solidFill>
                <a:schemeClr val="tx1"/>
              </a:solidFill>
            </a:endParaRPr>
          </a:p>
          <a:p>
            <a:pPr algn="ctr"/>
            <a:endParaRPr lang="de-DE" sz="1200" b="1" u="sng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C631D37-302B-6649-B18C-64FD2312D7D3}"/>
              </a:ext>
            </a:extLst>
          </p:cNvPr>
          <p:cNvSpPr/>
          <p:nvPr/>
        </p:nvSpPr>
        <p:spPr>
          <a:xfrm rot="21164169">
            <a:off x="4256017" y="1398233"/>
            <a:ext cx="2436248" cy="242890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</a:rPr>
              <a:t>Übertritt direkt in die 6. </a:t>
            </a:r>
            <a:r>
              <a:rPr lang="de-DE" sz="1800" b="1" dirty="0" smtClean="0">
                <a:solidFill>
                  <a:schemeClr val="tx1"/>
                </a:solidFill>
              </a:rPr>
              <a:t>oder</a:t>
            </a:r>
            <a:r>
              <a:rPr lang="de-DE" sz="1800" dirty="0" smtClean="0">
                <a:solidFill>
                  <a:schemeClr val="tx1"/>
                </a:solidFill>
              </a:rPr>
              <a:t> die 7. </a:t>
            </a:r>
            <a:r>
              <a:rPr lang="de-DE" sz="1800" b="1" dirty="0" smtClean="0">
                <a:solidFill>
                  <a:schemeClr val="tx1"/>
                </a:solidFill>
              </a:rPr>
              <a:t>oder</a:t>
            </a:r>
            <a:r>
              <a:rPr lang="de-DE" sz="1800" dirty="0" smtClean="0">
                <a:solidFill>
                  <a:schemeClr val="tx1"/>
                </a:solidFill>
              </a:rPr>
              <a:t> die 8.  </a:t>
            </a:r>
            <a:r>
              <a:rPr lang="de-DE" sz="1800" b="1" dirty="0" smtClean="0">
                <a:solidFill>
                  <a:schemeClr val="tx1"/>
                </a:solidFill>
              </a:rPr>
              <a:t>oder</a:t>
            </a:r>
            <a:r>
              <a:rPr lang="de-DE" sz="1800" dirty="0" smtClean="0">
                <a:solidFill>
                  <a:schemeClr val="tx1"/>
                </a:solidFill>
              </a:rPr>
              <a:t> die 10. Jahrgangsstufe in </a:t>
            </a:r>
            <a:r>
              <a:rPr lang="de-DE" sz="1800" b="1" dirty="0" smtClean="0">
                <a:solidFill>
                  <a:schemeClr val="tx1"/>
                </a:solidFill>
              </a:rPr>
              <a:t>neu </a:t>
            </a:r>
            <a:r>
              <a:rPr lang="de-DE" sz="1800" dirty="0" smtClean="0">
                <a:solidFill>
                  <a:schemeClr val="tx1"/>
                </a:solidFill>
              </a:rPr>
              <a:t>gebildete Klassen</a:t>
            </a:r>
            <a:endParaRPr lang="de-DE" sz="1800" b="1" dirty="0">
              <a:solidFill>
                <a:schemeClr val="tx1"/>
              </a:solidFill>
            </a:endParaRPr>
          </a:p>
          <a:p>
            <a:pPr algn="ctr"/>
            <a:endParaRPr lang="de-DE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2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  <p:bldP spid="31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6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C24852A-FCCE-4441-863A-8B5AE0E0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18" y="814198"/>
            <a:ext cx="9359580" cy="593286"/>
          </a:xfrm>
        </p:spPr>
        <p:txBody>
          <a:bodyPr/>
          <a:lstStyle/>
          <a:p>
            <a:pPr defTabSz="1067861">
              <a:defRPr/>
            </a:pPr>
            <a:r>
              <a:rPr dirty="0">
                <a:solidFill>
                  <a:schemeClr val="tx2">
                    <a:lumMod val="75000"/>
                  </a:schemeClr>
                </a:solidFill>
              </a:rPr>
              <a:t>Unterrichtsfächer der Wirtschaftsschule</a:t>
            </a:r>
          </a:p>
        </p:txBody>
      </p:sp>
      <p:sp>
        <p:nvSpPr>
          <p:cNvPr id="14339" name="AutoShape 7" descr="Bildergebnis für ziel">
            <a:extLst>
              <a:ext uri="{FF2B5EF4-FFF2-40B4-BE49-F238E27FC236}">
                <a16:creationId xmlns:a16="http://schemas.microsoft.com/office/drawing/2014/main" id="{5EDD169F-48AB-1449-A1F5-8BD7E9B5AF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88054" y="3626622"/>
            <a:ext cx="304519" cy="30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sz="2095"/>
          </a:p>
        </p:txBody>
      </p:sp>
      <p:sp>
        <p:nvSpPr>
          <p:cNvPr id="14344" name="Fußzeilenplatzhalter 3">
            <a:extLst>
              <a:ext uri="{FF2B5EF4-FFF2-40B4-BE49-F238E27FC236}">
                <a16:creationId xmlns:a16="http://schemas.microsoft.com/office/drawing/2014/main" id="{EFF8655C-DBBB-9D4A-9E43-E9C70CFD8C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9028" indent="-315011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60043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4060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8078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72095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112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80130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84147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065787"/>
            <a:r>
              <a:rPr lang="de-DE" altLang="de-DE" sz="1102" dirty="0">
                <a:solidFill>
                  <a:srgbClr val="04476F"/>
                </a:solidFill>
              </a:rPr>
              <a:t>Städtische und Staatliche Wirtschaftsschule Nürnberg  </a:t>
            </a:r>
          </a:p>
        </p:txBody>
      </p: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09DC85C0-8247-CB4E-8B6F-2E0FEC3FBF8A}"/>
              </a:ext>
            </a:extLst>
          </p:cNvPr>
          <p:cNvGrpSpPr>
            <a:grpSpLocks/>
          </p:cNvGrpSpPr>
          <p:nvPr/>
        </p:nvGrpSpPr>
        <p:grpSpPr bwMode="auto">
          <a:xfrm>
            <a:off x="591539" y="1584326"/>
            <a:ext cx="8501331" cy="5616741"/>
            <a:chOff x="510124" y="1216116"/>
            <a:chExt cx="7848888" cy="5328592"/>
          </a:xfrm>
          <a:solidFill>
            <a:srgbClr val="99CFF1"/>
          </a:solidFill>
        </p:grpSpPr>
        <p:sp>
          <p:nvSpPr>
            <p:cNvPr id="52" name="Ellipse 4">
              <a:extLst>
                <a:ext uri="{FF2B5EF4-FFF2-40B4-BE49-F238E27FC236}">
                  <a16:creationId xmlns:a16="http://schemas.microsoft.com/office/drawing/2014/main" id="{419E7E2D-768C-214E-B10D-4999E4E16601}"/>
                </a:ext>
              </a:extLst>
            </p:cNvPr>
            <p:cNvSpPr/>
            <p:nvPr/>
          </p:nvSpPr>
          <p:spPr>
            <a:xfrm>
              <a:off x="510124" y="1216116"/>
              <a:ext cx="7848888" cy="53285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1600"/>
            </a:p>
          </p:txBody>
        </p:sp>
        <p:sp>
          <p:nvSpPr>
            <p:cNvPr id="53" name="Textfeld 8">
              <a:extLst>
                <a:ext uri="{FF2B5EF4-FFF2-40B4-BE49-F238E27FC236}">
                  <a16:creationId xmlns:a16="http://schemas.microsoft.com/office/drawing/2014/main" id="{43D6E23B-0125-7F41-884F-6C7BC930A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1096" y="4581128"/>
              <a:ext cx="1368152" cy="64818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de-DE" altLang="de-DE" sz="1800" dirty="0"/>
                <a:t>Religion/ Ethik</a:t>
              </a:r>
            </a:p>
          </p:txBody>
        </p:sp>
        <p:sp>
          <p:nvSpPr>
            <p:cNvPr id="54" name="Textfeld 9">
              <a:extLst>
                <a:ext uri="{FF2B5EF4-FFF2-40B4-BE49-F238E27FC236}">
                  <a16:creationId xmlns:a16="http://schemas.microsoft.com/office/drawing/2014/main" id="{17F09FC1-8C16-1C46-9D9F-6F0ACC725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7372" y="5794829"/>
              <a:ext cx="1800200" cy="6421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de-DE" altLang="de-DE" sz="1800" dirty="0"/>
                <a:t>Geschichte/ Sozialkunde</a:t>
              </a:r>
            </a:p>
          </p:txBody>
        </p:sp>
        <p:sp>
          <p:nvSpPr>
            <p:cNvPr id="55" name="Textfeld 10">
              <a:extLst>
                <a:ext uri="{FF2B5EF4-FFF2-40B4-BE49-F238E27FC236}">
                  <a16:creationId xmlns:a16="http://schemas.microsoft.com/office/drawing/2014/main" id="{D0AD1C2C-2DB3-7446-8193-FC71F71BDC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9848" y="4888950"/>
              <a:ext cx="1728192" cy="92129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de-DE" altLang="de-DE" sz="1800" dirty="0"/>
                <a:t>Musisch-</a:t>
              </a:r>
            </a:p>
            <a:p>
              <a:pPr algn="ctr"/>
              <a:r>
                <a:rPr lang="de-DE" altLang="de-DE" sz="1800" dirty="0"/>
                <a:t>ästhetische </a:t>
              </a:r>
            </a:p>
            <a:p>
              <a:pPr algn="ctr"/>
              <a:r>
                <a:rPr lang="de-DE" altLang="de-DE" sz="1800" dirty="0"/>
                <a:t>Bildung</a:t>
              </a:r>
            </a:p>
          </p:txBody>
        </p:sp>
        <p:sp>
          <p:nvSpPr>
            <p:cNvPr id="56" name="Textfeld 11">
              <a:extLst>
                <a:ext uri="{FF2B5EF4-FFF2-40B4-BE49-F238E27FC236}">
                  <a16:creationId xmlns:a16="http://schemas.microsoft.com/office/drawing/2014/main" id="{73D2780D-1993-C148-9902-7BC544D1C9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6630" y="1803695"/>
              <a:ext cx="1907704" cy="64211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de-DE" altLang="de-DE" sz="1800" dirty="0"/>
                <a:t>Mensch </a:t>
              </a:r>
              <a:br>
                <a:rPr lang="de-DE" altLang="de-DE" sz="1800" dirty="0"/>
              </a:br>
              <a:r>
                <a:rPr lang="de-DE" altLang="de-DE" sz="1800" dirty="0"/>
                <a:t>und Umwelt</a:t>
              </a:r>
            </a:p>
          </p:txBody>
        </p:sp>
      </p:grpSp>
      <p:sp>
        <p:nvSpPr>
          <p:cNvPr id="57" name="Textfeld 16">
            <a:extLst>
              <a:ext uri="{FF2B5EF4-FFF2-40B4-BE49-F238E27FC236}">
                <a16:creationId xmlns:a16="http://schemas.microsoft.com/office/drawing/2014/main" id="{16979BA8-7807-1A4A-939A-9E3EEC5EC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347" y="3880838"/>
            <a:ext cx="1579056" cy="51185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de-DE" altLang="de-DE" sz="2000" b="1" dirty="0"/>
              <a:t>Deutsch</a:t>
            </a:r>
          </a:p>
        </p:txBody>
      </p:sp>
      <p:sp>
        <p:nvSpPr>
          <p:cNvPr id="58" name="Textfeld 19">
            <a:extLst>
              <a:ext uri="{FF2B5EF4-FFF2-40B4-BE49-F238E27FC236}">
                <a16:creationId xmlns:a16="http://schemas.microsoft.com/office/drawing/2014/main" id="{A4BB6813-285A-444E-8419-B1FF55B2C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875" y="2340447"/>
            <a:ext cx="1761735" cy="70788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dirty="0"/>
              <a:t>Wirtschafts-geographie</a:t>
            </a:r>
          </a:p>
        </p:txBody>
      </p:sp>
      <p:sp>
        <p:nvSpPr>
          <p:cNvPr id="59" name="Textfeld 19">
            <a:extLst>
              <a:ext uri="{FF2B5EF4-FFF2-40B4-BE49-F238E27FC236}">
                <a16:creationId xmlns:a16="http://schemas.microsoft.com/office/drawing/2014/main" id="{BA204104-FBB5-414F-BC53-CA4CA366B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1281" y="1943764"/>
            <a:ext cx="1761735" cy="40011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/>
              <a:t>Mathematik</a:t>
            </a:r>
          </a:p>
        </p:txBody>
      </p:sp>
      <p:sp>
        <p:nvSpPr>
          <p:cNvPr id="60" name="Textfeld 19">
            <a:extLst>
              <a:ext uri="{FF2B5EF4-FFF2-40B4-BE49-F238E27FC236}">
                <a16:creationId xmlns:a16="http://schemas.microsoft.com/office/drawing/2014/main" id="{5BF7820E-9521-B34B-9983-A97A55167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184" y="4457279"/>
            <a:ext cx="1579056" cy="51185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DE" altLang="de-DE" sz="2000" b="1" dirty="0"/>
              <a:t>Englisch</a:t>
            </a:r>
          </a:p>
        </p:txBody>
      </p:sp>
      <p:sp>
        <p:nvSpPr>
          <p:cNvPr id="61" name="Textfeld 20">
            <a:extLst>
              <a:ext uri="{FF2B5EF4-FFF2-40B4-BE49-F238E27FC236}">
                <a16:creationId xmlns:a16="http://schemas.microsoft.com/office/drawing/2014/main" id="{C9D293C6-7AD5-D046-A5DB-01121C0FA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1429" y="3235227"/>
            <a:ext cx="1263245" cy="51185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000" dirty="0"/>
              <a:t>Sport</a:t>
            </a:r>
          </a:p>
        </p:txBody>
      </p: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447AEFAD-6DC8-9C44-A5BD-A1EA350885FA}"/>
              </a:ext>
            </a:extLst>
          </p:cNvPr>
          <p:cNvGrpSpPr/>
          <p:nvPr/>
        </p:nvGrpSpPr>
        <p:grpSpPr>
          <a:xfrm>
            <a:off x="2478840" y="2410789"/>
            <a:ext cx="4617714" cy="3890164"/>
            <a:chOff x="2478840" y="2410789"/>
            <a:chExt cx="4617714" cy="3890164"/>
          </a:xfrm>
        </p:grpSpPr>
        <p:sp>
          <p:nvSpPr>
            <p:cNvPr id="63" name="Ellipse 3">
              <a:extLst>
                <a:ext uri="{FF2B5EF4-FFF2-40B4-BE49-F238E27FC236}">
                  <a16:creationId xmlns:a16="http://schemas.microsoft.com/office/drawing/2014/main" id="{9B45B35D-4A85-1D4E-A06C-D3CFA4ECA701}"/>
                </a:ext>
              </a:extLst>
            </p:cNvPr>
            <p:cNvSpPr/>
            <p:nvPr/>
          </p:nvSpPr>
          <p:spPr bwMode="auto">
            <a:xfrm>
              <a:off x="2478840" y="2410789"/>
              <a:ext cx="4586618" cy="3890164"/>
            </a:xfrm>
            <a:prstGeom prst="ellipse">
              <a:avLst/>
            </a:prstGeom>
            <a:solidFill>
              <a:srgbClr val="DCE6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 sz="1600"/>
            </a:p>
          </p:txBody>
        </p:sp>
        <p:sp>
          <p:nvSpPr>
            <p:cNvPr id="64" name="Textfeld 17">
              <a:extLst>
                <a:ext uri="{FF2B5EF4-FFF2-40B4-BE49-F238E27FC236}">
                  <a16:creationId xmlns:a16="http://schemas.microsoft.com/office/drawing/2014/main" id="{2ADCCD58-6322-5F45-A7A4-D4F22EDFF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1553" y="3146609"/>
              <a:ext cx="3715268" cy="5118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de-DE" altLang="de-DE" sz="2000" b="1" dirty="0">
                  <a:solidFill>
                    <a:srgbClr val="002060"/>
                  </a:solidFill>
                </a:rPr>
                <a:t>Informationsverarbeitung</a:t>
              </a:r>
            </a:p>
          </p:txBody>
        </p:sp>
        <p:sp>
          <p:nvSpPr>
            <p:cNvPr id="65" name="Textfeld 18">
              <a:extLst>
                <a:ext uri="{FF2B5EF4-FFF2-40B4-BE49-F238E27FC236}">
                  <a16:creationId xmlns:a16="http://schemas.microsoft.com/office/drawing/2014/main" id="{2C6B5FDA-EEBD-D542-B35C-56FBAC4EE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9688" y="5050815"/>
              <a:ext cx="3789734" cy="51185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de-DE" altLang="de-DE" sz="2000" b="1" dirty="0">
                  <a:solidFill>
                    <a:srgbClr val="002060"/>
                  </a:solidFill>
                </a:rPr>
                <a:t>Übungsunternehmen</a:t>
              </a:r>
            </a:p>
          </p:txBody>
        </p:sp>
        <p:sp>
          <p:nvSpPr>
            <p:cNvPr id="66" name="Rechteck 65">
              <a:extLst>
                <a:ext uri="{FF2B5EF4-FFF2-40B4-BE49-F238E27FC236}">
                  <a16:creationId xmlns:a16="http://schemas.microsoft.com/office/drawing/2014/main" id="{C900BE59-5BD7-2648-A705-88D2CFC37D48}"/>
                </a:ext>
              </a:extLst>
            </p:cNvPr>
            <p:cNvSpPr/>
            <p:nvPr/>
          </p:nvSpPr>
          <p:spPr bwMode="auto">
            <a:xfrm>
              <a:off x="2500742" y="3804454"/>
              <a:ext cx="4595812" cy="1024645"/>
            </a:xfrm>
            <a:prstGeom prst="rect">
              <a:avLst/>
            </a:prstGeom>
            <a:noFill/>
          </p:spPr>
          <p:txBody>
            <a:bodyPr lIns="100806" tIns="50403" rIns="100806" bIns="50403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de-DE" sz="2000" b="1" dirty="0">
                  <a:solidFill>
                    <a:srgbClr val="002060"/>
                  </a:solidFill>
                </a:rPr>
                <a:t>Betriebswirt-</a:t>
              </a:r>
            </a:p>
            <a:p>
              <a:pPr algn="ctr">
                <a:defRPr/>
              </a:pPr>
              <a:r>
                <a:rPr lang="de-DE" sz="2000" b="1" dirty="0" err="1">
                  <a:solidFill>
                    <a:srgbClr val="002060"/>
                  </a:solidFill>
                </a:rPr>
                <a:t>schaftliche</a:t>
              </a:r>
              <a:r>
                <a:rPr lang="de-DE" sz="2000" b="1" dirty="0">
                  <a:solidFill>
                    <a:srgbClr val="002060"/>
                  </a:solidFill>
                </a:rPr>
                <a:t> Steuerung </a:t>
              </a:r>
            </a:p>
            <a:p>
              <a:pPr algn="ctr">
                <a:defRPr/>
              </a:pPr>
              <a:r>
                <a:rPr lang="de-DE" sz="2000" b="1" dirty="0">
                  <a:solidFill>
                    <a:srgbClr val="002060"/>
                  </a:solidFill>
                </a:rPr>
                <a:t>und Kontrolle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872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C24852A-FCCE-4441-863A-8B5AE0E0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18" y="814198"/>
            <a:ext cx="9359580" cy="593286"/>
          </a:xfrm>
        </p:spPr>
        <p:txBody>
          <a:bodyPr/>
          <a:lstStyle/>
          <a:p>
            <a:pPr defTabSz="1067861">
              <a:defRPr/>
            </a:pPr>
            <a:r>
              <a:rPr dirty="0">
                <a:solidFill>
                  <a:schemeClr val="tx2">
                    <a:lumMod val="75000"/>
                  </a:schemeClr>
                </a:solidFill>
              </a:rPr>
              <a:t>Mögliche Stundentafeln</a:t>
            </a:r>
          </a:p>
        </p:txBody>
      </p:sp>
      <p:sp>
        <p:nvSpPr>
          <p:cNvPr id="14339" name="AutoShape 7" descr="Bildergebnis für ziel">
            <a:extLst>
              <a:ext uri="{FF2B5EF4-FFF2-40B4-BE49-F238E27FC236}">
                <a16:creationId xmlns:a16="http://schemas.microsoft.com/office/drawing/2014/main" id="{5EDD169F-48AB-1449-A1F5-8BD7E9B5AF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88054" y="3626622"/>
            <a:ext cx="304519" cy="30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sz="2095"/>
          </a:p>
        </p:txBody>
      </p:sp>
      <p:sp>
        <p:nvSpPr>
          <p:cNvPr id="14344" name="Fußzeilenplatzhalter 3">
            <a:extLst>
              <a:ext uri="{FF2B5EF4-FFF2-40B4-BE49-F238E27FC236}">
                <a16:creationId xmlns:a16="http://schemas.microsoft.com/office/drawing/2014/main" id="{EFF8655C-DBBB-9D4A-9E43-E9C70CFD8C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9028" indent="-315011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60043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4060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8078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72095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112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80130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84147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065787"/>
            <a:r>
              <a:rPr lang="de-DE" altLang="de-DE" sz="1102" dirty="0">
                <a:solidFill>
                  <a:srgbClr val="04476F"/>
                </a:solidFill>
              </a:rPr>
              <a:t>Städtische und Staatliche Wirtschaftsschule Nürnberg  </a:t>
            </a:r>
          </a:p>
        </p:txBody>
      </p:sp>
      <p:graphicFrame>
        <p:nvGraphicFramePr>
          <p:cNvPr id="47" name="Inhaltsplatzhalter 3">
            <a:extLst>
              <a:ext uri="{FF2B5EF4-FFF2-40B4-BE49-F238E27FC236}">
                <a16:creationId xmlns:a16="http://schemas.microsoft.com/office/drawing/2014/main" id="{EB65ABA3-CA86-6946-85E8-B18C15D2CC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303681"/>
              </p:ext>
            </p:extLst>
          </p:nvPr>
        </p:nvGraphicFramePr>
        <p:xfrm>
          <a:off x="412948" y="2160424"/>
          <a:ext cx="3099529" cy="26481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8502">
                  <a:extLst>
                    <a:ext uri="{9D8B030D-6E8A-4147-A177-3AD203B41FA5}">
                      <a16:colId xmlns:a16="http://schemas.microsoft.com/office/drawing/2014/main" val="2216863401"/>
                    </a:ext>
                  </a:extLst>
                </a:gridCol>
                <a:gridCol w="1421027">
                  <a:extLst>
                    <a:ext uri="{9D8B030D-6E8A-4147-A177-3AD203B41FA5}">
                      <a16:colId xmlns:a16="http://schemas.microsoft.com/office/drawing/2014/main" val="4156790656"/>
                    </a:ext>
                  </a:extLst>
                </a:gridCol>
              </a:tblGrid>
              <a:tr h="303234">
                <a:tc>
                  <a:txBody>
                    <a:bodyPr/>
                    <a:lstStyle/>
                    <a:p>
                      <a:r>
                        <a:rPr lang="de-DE" sz="1200" dirty="0"/>
                        <a:t>Fach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Stunden pro Woche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88580500"/>
                  </a:ext>
                </a:extLst>
              </a:tr>
              <a:tr h="261500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Religion/Ethik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444425639"/>
                  </a:ext>
                </a:extLst>
              </a:tr>
              <a:tr h="234779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Deutsch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613481923"/>
                  </a:ext>
                </a:extLst>
              </a:tr>
              <a:tr h="260500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Englisch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879664930"/>
                  </a:ext>
                </a:extLst>
              </a:tr>
              <a:tr h="234778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Mathematik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493404482"/>
                  </a:ext>
                </a:extLst>
              </a:tr>
              <a:tr h="260500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Geschichte/Sozialkunde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928731780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Mensch und Umwelt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92852765"/>
                  </a:ext>
                </a:extLst>
              </a:tr>
              <a:tr h="248143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Musik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932930731"/>
                  </a:ext>
                </a:extLst>
              </a:tr>
              <a:tr h="236794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Sport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2+2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081850227"/>
                  </a:ext>
                </a:extLst>
              </a:tr>
              <a:tr h="270033"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Gesamt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30+2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96379578"/>
                  </a:ext>
                </a:extLst>
              </a:tr>
            </a:tbl>
          </a:graphicData>
        </a:graphic>
      </p:graphicFrame>
      <p:sp>
        <p:nvSpPr>
          <p:cNvPr id="48" name="مربع نص 7">
            <a:extLst>
              <a:ext uri="{FF2B5EF4-FFF2-40B4-BE49-F238E27FC236}">
                <a16:creationId xmlns:a16="http://schemas.microsoft.com/office/drawing/2014/main" id="{E6349E7F-D91D-AA4A-B5B4-7DA5DD05D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60" y="1710718"/>
            <a:ext cx="1913555" cy="47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81" tIns="50391" rIns="100781" bIns="50391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 b="1" dirty="0">
                <a:solidFill>
                  <a:srgbClr val="17375E"/>
                </a:solidFill>
              </a:rPr>
              <a:t>6. Klasse:</a:t>
            </a:r>
            <a:endParaRPr lang="de-DE" altLang="de-DE" sz="2646" dirty="0"/>
          </a:p>
        </p:txBody>
      </p:sp>
      <p:graphicFrame>
        <p:nvGraphicFramePr>
          <p:cNvPr id="49" name="Tabelle 48">
            <a:extLst>
              <a:ext uri="{FF2B5EF4-FFF2-40B4-BE49-F238E27FC236}">
                <a16:creationId xmlns:a16="http://schemas.microsoft.com/office/drawing/2014/main" id="{2B4E28AC-75E4-2E4A-86B1-B33D6563A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568997"/>
              </p:ext>
            </p:extLst>
          </p:nvPr>
        </p:nvGraphicFramePr>
        <p:xfrm>
          <a:off x="3960174" y="2125950"/>
          <a:ext cx="5580713" cy="420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197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L="69159" marR="69159" marT="34585" marB="34585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Montag</a:t>
                      </a:r>
                    </a:p>
                  </a:txBody>
                  <a:tcPr marL="69159" marR="69159" marT="34585" marB="34585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Dienstag</a:t>
                      </a:r>
                    </a:p>
                  </a:txBody>
                  <a:tcPr marL="69159" marR="69159" marT="34585" marB="34585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Mittwoch</a:t>
                      </a:r>
                    </a:p>
                  </a:txBody>
                  <a:tcPr marL="69159" marR="69159" marT="34585" marB="34585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Donnerstag</a:t>
                      </a:r>
                    </a:p>
                  </a:txBody>
                  <a:tcPr marL="69159" marR="69159" marT="34585" marB="34585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Freitag</a:t>
                      </a:r>
                    </a:p>
                  </a:txBody>
                  <a:tcPr marL="69159" marR="69159" marT="34585" marB="34585" anchor="ctr">
                    <a:solidFill>
                      <a:srgbClr val="0347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268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Wochenplan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Informations-</a:t>
                      </a:r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verarbeitung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BSK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23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Deutsch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BSK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Deutsch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773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Betriebsw</a:t>
                      </a: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defTabSz="1069634" rtl="0" eaLnBrk="1" latinLnBrk="0" hangingPunct="1"/>
                      <a:r>
                        <a:rPr lang="de-D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Steuerung u. Kontrolle (BSK)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Deutsch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Mensch und Umwelt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</a:t>
                      </a:r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6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BSK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Intensivierung Mathe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Deutsch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Mensch und Umwelt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</a:t>
                      </a:r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057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Religion/Ethik/Islamkunde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BSK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Musik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Mathe</a:t>
                      </a:r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859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Religion/Ethik/Islamkunde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Lernzeit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Lernzeit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Methoden- u.</a:t>
                      </a:r>
                      <a:r>
                        <a:rPr lang="de-D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Sozialtraining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706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Lernzeit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Informations- verarbeitung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Lernzeit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6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marR="0" indent="0" algn="ctr" defTabSz="10696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Geschichte</a:t>
                      </a:r>
                      <a:r>
                        <a:rPr lang="de-D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Sozialkunde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Musik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870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marL="69159" marR="69159" marT="27231" marB="27231" anchor="ctr">
                    <a:solidFill>
                      <a:srgbClr val="03476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marR="0" indent="0" algn="ctr" defTabSz="10696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Geschichte</a:t>
                      </a:r>
                      <a:r>
                        <a:rPr lang="de-D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Sozialkunde</a:t>
                      </a:r>
                      <a:endParaRPr lang="de-DE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marL="0" algn="ctr" defTabSz="1069634" rtl="0" eaLnBrk="1" latinLnBrk="0" hangingPunct="1"/>
                      <a:r>
                        <a:rPr lang="de-D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BSK</a:t>
                      </a:r>
                    </a:p>
                  </a:txBody>
                  <a:tcPr marL="69159" marR="69159" marT="27231" marB="27231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 marL="69159" marR="69159" marT="27231" marB="2723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0" name="مربع نص 7">
            <a:extLst>
              <a:ext uri="{FF2B5EF4-FFF2-40B4-BE49-F238E27FC236}">
                <a16:creationId xmlns:a16="http://schemas.microsoft.com/office/drawing/2014/main" id="{E6349E7F-D91D-AA4A-B5B4-7DA5DD05D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8873" y="1689326"/>
            <a:ext cx="3311715" cy="47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81" tIns="50391" rIns="100781" bIns="50391"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 b="1" dirty="0">
                <a:solidFill>
                  <a:srgbClr val="17375E"/>
                </a:solidFill>
              </a:rPr>
              <a:t>Ganztagesklasse:</a:t>
            </a:r>
            <a:endParaRPr lang="de-DE" altLang="de-DE" sz="2646" dirty="0"/>
          </a:p>
        </p:txBody>
      </p:sp>
      <p:sp>
        <p:nvSpPr>
          <p:cNvPr id="9" name="Gefaltete Ecke 8">
            <a:extLst>
              <a:ext uri="{FF2B5EF4-FFF2-40B4-BE49-F238E27FC236}">
                <a16:creationId xmlns:a16="http://schemas.microsoft.com/office/drawing/2014/main" id="{00A1BBB7-39BE-2C46-90A8-5A7BAEB1DC0F}"/>
              </a:ext>
            </a:extLst>
          </p:cNvPr>
          <p:cNvSpPr/>
          <p:nvPr/>
        </p:nvSpPr>
        <p:spPr>
          <a:xfrm>
            <a:off x="8349539" y="5649145"/>
            <a:ext cx="1440183" cy="888287"/>
          </a:xfrm>
          <a:prstGeom prst="foldedCorner">
            <a:avLst/>
          </a:prstGeom>
          <a:solidFill>
            <a:srgbClr val="FFC000"/>
          </a:solidFill>
          <a:ln>
            <a:solidFill>
              <a:srgbClr val="ECE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solidFill>
                  <a:schemeClr val="tx1"/>
                </a:solidFill>
              </a:rPr>
              <a:t>Kein Klassenleiter-wechsel</a:t>
            </a:r>
            <a:endParaRPr lang="de-DE" sz="1500" dirty="0">
              <a:solidFill>
                <a:schemeClr val="tx1"/>
              </a:solidFill>
            </a:endParaRPr>
          </a:p>
        </p:txBody>
      </p:sp>
      <p:sp>
        <p:nvSpPr>
          <p:cNvPr id="10" name="Gefaltete Ecke 9">
            <a:extLst>
              <a:ext uri="{FF2B5EF4-FFF2-40B4-BE49-F238E27FC236}">
                <a16:creationId xmlns:a16="http://schemas.microsoft.com/office/drawing/2014/main" id="{00A1BBB7-39BE-2C46-90A8-5A7BAEB1DC0F}"/>
              </a:ext>
            </a:extLst>
          </p:cNvPr>
          <p:cNvSpPr/>
          <p:nvPr/>
        </p:nvSpPr>
        <p:spPr>
          <a:xfrm>
            <a:off x="412948" y="4981125"/>
            <a:ext cx="3108278" cy="1846826"/>
          </a:xfrm>
          <a:prstGeom prst="foldedCorner">
            <a:avLst/>
          </a:prstGeom>
          <a:solidFill>
            <a:srgbClr val="FFC000"/>
          </a:solidFill>
          <a:ln>
            <a:solidFill>
              <a:srgbClr val="ECE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solidFill>
                  <a:schemeClr val="tx1"/>
                </a:solidFill>
              </a:rPr>
              <a:t>wenige Lehrerwechsel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solidFill>
                  <a:schemeClr val="tx1"/>
                </a:solidFill>
              </a:rPr>
              <a:t>kleine Klassen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solidFill>
                  <a:schemeClr val="tx1"/>
                </a:solidFill>
              </a:rPr>
              <a:t>individuelle Förderung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solidFill>
                  <a:schemeClr val="tx1"/>
                </a:solidFill>
              </a:rPr>
              <a:t>Hausaufgabenbetreuung durch eigene Lehrkräfte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solidFill>
                  <a:schemeClr val="tx1"/>
                </a:solidFill>
              </a:rPr>
              <a:t>enge Zusammenarbeit mit Eltern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solidFill>
                  <a:schemeClr val="tx1"/>
                </a:solidFill>
              </a:rPr>
              <a:t>usw.</a:t>
            </a:r>
          </a:p>
        </p:txBody>
      </p:sp>
    </p:spTree>
    <p:extLst>
      <p:ext uri="{BB962C8B-B14F-4D97-AF65-F5344CB8AC3E}">
        <p14:creationId xmlns:p14="http://schemas.microsoft.com/office/powerpoint/2010/main" val="34025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C24852A-FCCE-4441-863A-8B5AE0E0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18" y="814198"/>
            <a:ext cx="9359580" cy="593286"/>
          </a:xfrm>
        </p:spPr>
        <p:txBody>
          <a:bodyPr/>
          <a:lstStyle/>
          <a:p>
            <a:pPr defTabSz="1067861">
              <a:defRPr/>
            </a:pPr>
            <a:r>
              <a:rPr dirty="0">
                <a:solidFill>
                  <a:schemeClr val="tx2">
                    <a:lumMod val="75000"/>
                  </a:schemeClr>
                </a:solidFill>
              </a:rPr>
              <a:t>Gründe für die Wirtschaftsschule</a:t>
            </a:r>
          </a:p>
        </p:txBody>
      </p:sp>
      <p:sp>
        <p:nvSpPr>
          <p:cNvPr id="14339" name="AutoShape 7" descr="Bildergebnis für ziel">
            <a:extLst>
              <a:ext uri="{FF2B5EF4-FFF2-40B4-BE49-F238E27FC236}">
                <a16:creationId xmlns:a16="http://schemas.microsoft.com/office/drawing/2014/main" id="{5EDD169F-48AB-1449-A1F5-8BD7E9B5AF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88054" y="3626622"/>
            <a:ext cx="304519" cy="30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sz="2095"/>
          </a:p>
        </p:txBody>
      </p:sp>
      <p:sp>
        <p:nvSpPr>
          <p:cNvPr id="14344" name="Fußzeilenplatzhalter 3">
            <a:extLst>
              <a:ext uri="{FF2B5EF4-FFF2-40B4-BE49-F238E27FC236}">
                <a16:creationId xmlns:a16="http://schemas.microsoft.com/office/drawing/2014/main" id="{EFF8655C-DBBB-9D4A-9E43-E9C70CFD8C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9028" indent="-315011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60043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4060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8078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72095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112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80130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84147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065787"/>
            <a:r>
              <a:rPr lang="de-DE" altLang="de-DE" sz="1102" dirty="0">
                <a:solidFill>
                  <a:srgbClr val="04476F"/>
                </a:solidFill>
              </a:rPr>
              <a:t>Städtische und Staatliche Wirtschaftsschule Nürnberg  </a:t>
            </a:r>
          </a:p>
        </p:txBody>
      </p:sp>
      <p:pic>
        <p:nvPicPr>
          <p:cNvPr id="12" name="Picture 12" descr="ØµÙØ±Ø© Ø°Ø§Øª ØµÙØ©">
            <a:extLst>
              <a:ext uri="{FF2B5EF4-FFF2-40B4-BE49-F238E27FC236}">
                <a16:creationId xmlns:a16="http://schemas.microsoft.com/office/drawing/2014/main" id="{FF7EAD65-6FC5-EE42-9866-FB4558449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8" y="3385107"/>
            <a:ext cx="3398711" cy="339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صورة 37">
            <a:extLst>
              <a:ext uri="{FF2B5EF4-FFF2-40B4-BE49-F238E27FC236}">
                <a16:creationId xmlns:a16="http://schemas.microsoft.com/office/drawing/2014/main" id="{ED79C57A-4FEE-9345-915E-C76A233EB49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E3E1D6"/>
              </a:clrFrom>
              <a:clrTo>
                <a:srgbClr val="E3E1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43" y="1605247"/>
            <a:ext cx="2768672" cy="158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960174" y="1645179"/>
            <a:ext cx="55134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968908">
              <a:buFont typeface="Arial" panose="020B0604020202020204" pitchFamily="34" charset="0"/>
              <a:buChar char="•"/>
              <a:defRPr/>
            </a:pPr>
            <a:r>
              <a:rPr lang="de-DE" altLang="de-DE" sz="2400" dirty="0"/>
              <a:t>hohe Akzeptanz bei der Wirtschaft</a:t>
            </a:r>
          </a:p>
          <a:p>
            <a:pPr marL="285750" indent="-285750" defTabSz="968908">
              <a:buFont typeface="Arial" panose="020B0604020202020204" pitchFamily="34" charset="0"/>
              <a:buChar char="•"/>
              <a:defRPr/>
            </a:pPr>
            <a:r>
              <a:rPr lang="de-DE" altLang="de-DE" sz="2400" dirty="0"/>
              <a:t>hohe Akzeptanz bei den Unternehmen in der Metropolregion seit über 125 Jahren</a:t>
            </a:r>
          </a:p>
          <a:p>
            <a:pPr marL="285750" indent="-285750" defTabSz="968908">
              <a:buFont typeface="Arial" panose="020B0604020202020204" pitchFamily="34" charset="0"/>
              <a:buChar char="•"/>
              <a:defRPr/>
            </a:pPr>
            <a:r>
              <a:rPr lang="de-DE" altLang="de-DE" sz="2400" dirty="0"/>
              <a:t>Präsentation und Vermittlung von Ausbildungs- und Praktikumsplätzen</a:t>
            </a:r>
          </a:p>
          <a:p>
            <a:pPr marL="285750" indent="-285750" defTabSz="968908">
              <a:buFont typeface="Arial" panose="020B0604020202020204" pitchFamily="34" charset="0"/>
              <a:buChar char="•"/>
              <a:defRPr/>
            </a:pPr>
            <a:r>
              <a:rPr lang="de-DE" altLang="de-DE" sz="2400" dirty="0"/>
              <a:t>Blick über den Tellerrand durch Messebesuche, Praktika und Sprachreise im Ausland, Kooperationen mit Partnerstadt Glasgow</a:t>
            </a:r>
          </a:p>
          <a:p>
            <a:pPr marL="285750" indent="-285750" defTabSz="968908">
              <a:buFont typeface="Arial" panose="020B0604020202020204" pitchFamily="34" charset="0"/>
              <a:buChar char="•"/>
              <a:defRPr/>
            </a:pPr>
            <a:r>
              <a:rPr lang="de-DE" altLang="de-DE" sz="2400" dirty="0"/>
              <a:t>praxisnaher Unterricht</a:t>
            </a:r>
          </a:p>
          <a:p>
            <a:pPr marL="285750" indent="-285750" defTabSz="968908">
              <a:buFont typeface="Arial" panose="020B0604020202020204" pitchFamily="34" charset="0"/>
              <a:buChar char="•"/>
              <a:defRPr/>
            </a:pPr>
            <a:r>
              <a:rPr lang="de-DE" altLang="de-DE" sz="2400" dirty="0"/>
              <a:t>vielversprechende Karrierewege</a:t>
            </a:r>
          </a:p>
        </p:txBody>
      </p:sp>
    </p:spTree>
    <p:extLst>
      <p:ext uri="{BB962C8B-B14F-4D97-AF65-F5344CB8AC3E}">
        <p14:creationId xmlns:p14="http://schemas.microsoft.com/office/powerpoint/2010/main" val="196636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C24852A-FCCE-4441-863A-8B5AE0E0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18" y="814198"/>
            <a:ext cx="9359580" cy="593286"/>
          </a:xfrm>
        </p:spPr>
        <p:txBody>
          <a:bodyPr/>
          <a:lstStyle/>
          <a:p>
            <a:pPr defTabSz="1067861">
              <a:defRPr/>
            </a:pPr>
            <a:r>
              <a:rPr dirty="0">
                <a:solidFill>
                  <a:schemeClr val="tx2">
                    <a:lumMod val="75000"/>
                  </a:schemeClr>
                </a:solidFill>
              </a:rPr>
              <a:t>Sie wollen mehr erfahren?</a:t>
            </a:r>
          </a:p>
        </p:txBody>
      </p:sp>
      <p:sp>
        <p:nvSpPr>
          <p:cNvPr id="14339" name="AutoShape 7" descr="Bildergebnis für ziel">
            <a:extLst>
              <a:ext uri="{FF2B5EF4-FFF2-40B4-BE49-F238E27FC236}">
                <a16:creationId xmlns:a16="http://schemas.microsoft.com/office/drawing/2014/main" id="{5EDD169F-48AB-1449-A1F5-8BD7E9B5AF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88054" y="3626622"/>
            <a:ext cx="304519" cy="30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de-DE" altLang="de-DE" sz="2095"/>
          </a:p>
        </p:txBody>
      </p:sp>
      <p:sp>
        <p:nvSpPr>
          <p:cNvPr id="14344" name="Fußzeilenplatzhalter 3">
            <a:extLst>
              <a:ext uri="{FF2B5EF4-FFF2-40B4-BE49-F238E27FC236}">
                <a16:creationId xmlns:a16="http://schemas.microsoft.com/office/drawing/2014/main" id="{EFF8655C-DBBB-9D4A-9E43-E9C70CFD8C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9028" indent="-315011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60043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4060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8078" indent="-252009"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72095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76112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80130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84147" indent="-252009" defTabSz="1065787" eaLnBrk="0" fontAlgn="base" hangingPunct="0">
              <a:spcBef>
                <a:spcPct val="0"/>
              </a:spcBef>
              <a:spcAft>
                <a:spcPct val="0"/>
              </a:spcAft>
              <a:defRPr sz="209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1065787"/>
            <a:r>
              <a:rPr lang="de-DE" altLang="de-DE" sz="1102" dirty="0">
                <a:solidFill>
                  <a:srgbClr val="04476F"/>
                </a:solidFill>
              </a:rPr>
              <a:t>Städtische und Staatliche Wirtschaftsschule Nürnberg  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F0292EC-1D0D-214C-BECF-48218C6BC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70" y="1407484"/>
            <a:ext cx="9533563" cy="542468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de-DE" b="1" dirty="0"/>
              <a:t>Besuchen Sie unseren Informationsabend:</a:t>
            </a:r>
            <a:endParaRPr lang="de-DE" b="1" dirty="0">
              <a:latin typeface="+mn-lt"/>
              <a:cs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de-DE" sz="1800" dirty="0"/>
              <a:t>26. Januar 2021, 19:00 Uhr</a:t>
            </a:r>
          </a:p>
          <a:p>
            <a:pPr marL="0" indent="0" eaLnBrk="1" hangingPunct="1">
              <a:buNone/>
              <a:defRPr/>
            </a:pPr>
            <a:endParaRPr lang="de-DE" sz="1800" dirty="0"/>
          </a:p>
          <a:p>
            <a:pPr marL="0" indent="0" eaLnBrk="1" hangingPunct="1">
              <a:buNone/>
              <a:defRPr/>
            </a:pPr>
            <a:r>
              <a:rPr lang="de-DE" b="1" dirty="0"/>
              <a:t>Werfen Sie einen Blick in unsere Flyer:</a:t>
            </a:r>
          </a:p>
          <a:p>
            <a:pPr marL="0" indent="0" eaLnBrk="1" hangingPunct="1">
              <a:buNone/>
              <a:defRPr/>
            </a:pPr>
            <a:endParaRPr lang="de-DE" sz="1800" dirty="0"/>
          </a:p>
          <a:p>
            <a:pPr marL="0" indent="0" eaLnBrk="1" hangingPunct="1">
              <a:buNone/>
              <a:defRPr/>
            </a:pPr>
            <a:endParaRPr lang="de-DE" sz="1800" dirty="0"/>
          </a:p>
          <a:p>
            <a:pPr marL="0" indent="0" eaLnBrk="1" hangingPunct="1">
              <a:buNone/>
              <a:defRPr/>
            </a:pPr>
            <a:endParaRPr lang="de-DE" sz="1800" dirty="0"/>
          </a:p>
          <a:p>
            <a:pPr marL="0" indent="0" eaLnBrk="1" hangingPunct="1">
              <a:buNone/>
              <a:defRPr/>
            </a:pPr>
            <a:r>
              <a:rPr lang="de-DE" b="1" dirty="0"/>
              <a:t>Kontaktieren Sie uns direkt:</a:t>
            </a:r>
          </a:p>
          <a:p>
            <a:pPr eaLnBrk="1" hangingPunct="1"/>
            <a:r>
              <a:rPr lang="de-DE" sz="1800" dirty="0"/>
              <a:t>Telefon-Nr.: 09 11 / 2 31-15 31, -15 32</a:t>
            </a:r>
          </a:p>
          <a:p>
            <a:pPr eaLnBrk="1" hangingPunct="1"/>
            <a:r>
              <a:rPr lang="de-DE" sz="1800" dirty="0"/>
              <a:t>www.wirtschaftsschule.nuernberg.de</a:t>
            </a:r>
          </a:p>
          <a:p>
            <a:pPr eaLnBrk="1" hangingPunct="1"/>
            <a:r>
              <a:rPr lang="de-DE" altLang="de-DE" sz="1800" dirty="0"/>
              <a:t>Städtische und Staatliche Wirtschaftsschule Nürnberg, 90489 Nürnberg, </a:t>
            </a:r>
            <a:r>
              <a:rPr lang="de-DE" altLang="de-DE" sz="1800" dirty="0" err="1"/>
              <a:t>Nunnenbeckstraße</a:t>
            </a:r>
            <a:r>
              <a:rPr lang="de-DE" altLang="de-DE" sz="1800" dirty="0"/>
              <a:t> 40</a:t>
            </a:r>
          </a:p>
          <a:p>
            <a:pPr marL="0" indent="0" eaLnBrk="1" hangingPunct="1">
              <a:buNone/>
              <a:defRPr/>
            </a:pPr>
            <a:endParaRPr lang="de-DE" sz="1800" dirty="0"/>
          </a:p>
          <a:p>
            <a:pPr marL="0" indent="0" eaLnBrk="1" hangingPunct="1">
              <a:buNone/>
              <a:defRPr/>
            </a:pPr>
            <a:r>
              <a:rPr lang="de-DE" b="1" dirty="0"/>
              <a:t>oder schauen Sie sich unseren Imagefilm auf der Homepage an:</a:t>
            </a:r>
          </a:p>
          <a:p>
            <a:pPr marL="0" indent="0" eaLnBrk="1" hangingPunct="1">
              <a:buNone/>
              <a:defRPr/>
            </a:pPr>
            <a:r>
              <a:rPr lang="de-DE" sz="1800" dirty="0"/>
              <a:t>https://www.nuernberg.de/internet/berufsschule_12/</a:t>
            </a:r>
          </a:p>
          <a:p>
            <a:pPr marL="0" indent="0" eaLnBrk="1" hangingPunct="1">
              <a:buNone/>
              <a:defRPr/>
            </a:pPr>
            <a:endParaRPr lang="de-DE" sz="1800" dirty="0"/>
          </a:p>
          <a:p>
            <a:pPr marL="0" indent="0" eaLnBrk="1" hangingPunct="1">
              <a:buNone/>
              <a:defRPr/>
            </a:pPr>
            <a:endParaRPr lang="de-DE" sz="1800" dirty="0"/>
          </a:p>
          <a:p>
            <a:pPr marL="263525" lvl="1" indent="0" eaLnBrk="1" hangingPunct="1">
              <a:buNone/>
              <a:defRPr/>
            </a:pPr>
            <a:endParaRPr lang="de-DE" sz="1800" dirty="0"/>
          </a:p>
          <a:p>
            <a:pPr marL="0" indent="0" eaLnBrk="1" hangingPunct="1">
              <a:buNone/>
              <a:defRPr/>
            </a:pPr>
            <a:endParaRPr lang="de-DE" sz="3200" b="1" dirty="0">
              <a:latin typeface="+mn-lt"/>
              <a:cs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de-DE" sz="2000" b="1" dirty="0">
                <a:latin typeface="+mn-lt"/>
                <a:cs typeface="Arial" charset="0"/>
              </a:rPr>
              <a:t>	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894C4FD-D917-1B4D-9D57-5DEE8FB0665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6580">
            <a:off x="6359668" y="2138638"/>
            <a:ext cx="1320513" cy="2641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162311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534</Words>
  <Application>Microsoft Office PowerPoint</Application>
  <PresentationFormat>Benutzerdefiniert</PresentationFormat>
  <Paragraphs>199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Noteworthy Light</vt:lpstr>
      <vt:lpstr>Symbol</vt:lpstr>
      <vt:lpstr>Wingdings</vt:lpstr>
      <vt:lpstr>blank</vt:lpstr>
      <vt:lpstr>Die Bayerische Wirtschaftsschule</vt:lpstr>
      <vt:lpstr>Profil der Wirtschaftsschule</vt:lpstr>
      <vt:lpstr>Zweige der Wirtschaftsschule</vt:lpstr>
      <vt:lpstr>Unterrichtsfächer der Wirtschaftsschule</vt:lpstr>
      <vt:lpstr>Mögliche Stundentafeln</vt:lpstr>
      <vt:lpstr>Gründe für die Wirtschaftsschule</vt:lpstr>
      <vt:lpstr>Sie wollen mehr erfahren?</vt:lpstr>
    </vt:vector>
  </TitlesOfParts>
  <Company>Stadt Nürnberg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</dc:title>
  <dc:creator>Bernd Wittmann</dc:creator>
  <cp:lastModifiedBy>Trappe-Ruff, Uschi</cp:lastModifiedBy>
  <cp:revision>381</cp:revision>
  <cp:lastPrinted>2018-01-24T14:59:15Z</cp:lastPrinted>
  <dcterms:created xsi:type="dcterms:W3CDTF">2013-10-08T06:43:41Z</dcterms:created>
  <dcterms:modified xsi:type="dcterms:W3CDTF">2020-11-09T09:34:42Z</dcterms:modified>
</cp:coreProperties>
</file>